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20"/>
  </p:notesMasterIdLst>
  <p:handoutMasterIdLst>
    <p:handoutMasterId r:id="rId21"/>
  </p:handoutMasterIdLst>
  <p:sldIdLst>
    <p:sldId id="392" r:id="rId6"/>
    <p:sldId id="421" r:id="rId7"/>
    <p:sldId id="524" r:id="rId8"/>
    <p:sldId id="501" r:id="rId9"/>
    <p:sldId id="504" r:id="rId10"/>
    <p:sldId id="522" r:id="rId11"/>
    <p:sldId id="525" r:id="rId12"/>
    <p:sldId id="526" r:id="rId13"/>
    <p:sldId id="527" r:id="rId14"/>
    <p:sldId id="528" r:id="rId15"/>
    <p:sldId id="529" r:id="rId16"/>
    <p:sldId id="530" r:id="rId17"/>
    <p:sldId id="531" r:id="rId18"/>
    <p:sldId id="532" r:id="rId19"/>
  </p:sldIdLst>
  <p:sldSz cx="10080625" cy="7559675"/>
  <p:notesSz cx="7010400" cy="92964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61" userDrawn="1">
          <p15:clr>
            <a:srgbClr val="A4A3A4"/>
          </p15:clr>
        </p15:guide>
        <p15:guide id="2" pos="194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CC3300"/>
    <a:srgbClr val="131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 snapToGrid="0" snapToObjects="1">
      <p:cViewPr varScale="1">
        <p:scale>
          <a:sx n="149" d="100"/>
          <a:sy n="149" d="100"/>
        </p:scale>
        <p:origin x="1686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661"/>
        <p:guide pos="19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4" y="0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524" tIns="41762" rIns="83524" bIns="41762" numCol="1" anchor="t" anchorCtr="0" compatLnSpc="1">
            <a:prstTxWarp prst="textNoShape">
              <a:avLst/>
            </a:prstTxWarp>
          </a:bodyPr>
          <a:lstStyle>
            <a:lvl1pPr defTabSz="44101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0735" y="0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524" tIns="41762" rIns="83524" bIns="41762" numCol="1" anchor="t" anchorCtr="0" compatLnSpc="1">
            <a:prstTxWarp prst="textNoShape">
              <a:avLst/>
            </a:prstTxWarp>
          </a:bodyPr>
          <a:lstStyle>
            <a:lvl1pPr algn="r" defTabSz="44101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4" y="8829121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524" tIns="41762" rIns="83524" bIns="41762" numCol="1" anchor="b" anchorCtr="0" compatLnSpc="1">
            <a:prstTxWarp prst="textNoShape">
              <a:avLst/>
            </a:prstTxWarp>
          </a:bodyPr>
          <a:lstStyle>
            <a:lvl1pPr defTabSz="44101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0735" y="8829121"/>
            <a:ext cx="3038145" cy="465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524" tIns="41762" rIns="83524" bIns="41762" numCol="1" anchor="b" anchorCtr="0" compatLnSpc="1">
            <a:prstTxWarp prst="textNoShape">
              <a:avLst/>
            </a:prstTxWarp>
          </a:bodyPr>
          <a:lstStyle>
            <a:lvl1pPr algn="r" defTabSz="441016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60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2688" y="706438"/>
            <a:ext cx="4643437" cy="3482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01348" y="4414560"/>
            <a:ext cx="5607712" cy="418245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4"/>
            <a:ext cx="3041188" cy="46420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4101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9940" algn="l"/>
                <a:tab pos="1323050" algn="l"/>
                <a:tab pos="1982992" algn="l"/>
                <a:tab pos="2646105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967692" y="4"/>
            <a:ext cx="3041188" cy="46420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101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9940" algn="l"/>
                <a:tab pos="1323050" algn="l"/>
                <a:tab pos="1982992" algn="l"/>
                <a:tab pos="2646105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8830662"/>
            <a:ext cx="3041188" cy="46420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4101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9940" algn="l"/>
                <a:tab pos="1323050" algn="l"/>
                <a:tab pos="1982992" algn="l"/>
                <a:tab pos="2646105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967692" y="8830662"/>
            <a:ext cx="3041188" cy="46420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41016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59940" algn="l"/>
                <a:tab pos="1323050" algn="l"/>
                <a:tab pos="1982992" algn="l"/>
                <a:tab pos="2646105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97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0453">
              <a:tabLst>
                <a:tab pos="656091" algn="l"/>
                <a:tab pos="1319828" algn="l"/>
                <a:tab pos="1980508" algn="l"/>
                <a:tab pos="2642714" algn="l"/>
              </a:tabLst>
            </a:pPr>
            <a:fld id="{0C137A8E-DCD0-4026-8679-7DAC59B2E3EE}" type="slidenum">
              <a:rPr lang="en-GB" smtClean="0"/>
              <a:pPr defTabSz="440453">
                <a:tabLst>
                  <a:tab pos="656091" algn="l"/>
                  <a:tab pos="1319828" algn="l"/>
                  <a:tab pos="1980508" algn="l"/>
                  <a:tab pos="2642714" algn="l"/>
                </a:tabLst>
              </a:pPr>
              <a:t>1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6438"/>
            <a:ext cx="4645025" cy="348456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344" y="4414564"/>
            <a:ext cx="5609233" cy="418399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233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0435">
              <a:tabLst>
                <a:tab pos="656065" algn="l"/>
                <a:tab pos="1319775" algn="l"/>
                <a:tab pos="1980428" algn="l"/>
                <a:tab pos="2642608" algn="l"/>
              </a:tabLst>
            </a:pPr>
            <a:fld id="{0C137A8E-DCD0-4026-8679-7DAC59B2E3EE}" type="slidenum">
              <a:rPr lang="en-GB" smtClean="0"/>
              <a:pPr defTabSz="440435">
                <a:tabLst>
                  <a:tab pos="656065" algn="l"/>
                  <a:tab pos="1319775" algn="l"/>
                  <a:tab pos="1980428" algn="l"/>
                  <a:tab pos="2642608" algn="l"/>
                </a:tabLst>
              </a:pPr>
              <a:t>13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706438"/>
            <a:ext cx="4645025" cy="3484562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344" y="4414563"/>
            <a:ext cx="5609233" cy="418399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8014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EE6703E5-A21F-4313-BA9E-B2DFCA6C23E3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314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2/21/2020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3200" dirty="0" smtClean="0"/>
              <a:t>Cryptography </a:t>
            </a:r>
            <a:r>
              <a:rPr lang="en-US" sz="3200" dirty="0" smtClean="0"/>
              <a:t>Review</a:t>
            </a: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Prof</a:t>
            </a:r>
            <a:r>
              <a:rPr lang="en-US" sz="2400" dirty="0">
                <a:solidFill>
                  <a:schemeClr val="tx2"/>
                </a:solidFill>
              </a:rPr>
              <a:t>. Ravi 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Executive Director </a:t>
            </a:r>
            <a:r>
              <a:rPr lang="en-US" sz="2400" dirty="0" smtClean="0">
                <a:solidFill>
                  <a:schemeClr val="tx2"/>
                </a:solidFill>
              </a:rPr>
              <a:t>and Endowed Chair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Lecture 5-Crypto Review</a:t>
            </a:r>
            <a:endParaRPr lang="en-US" sz="2000" b="1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ravi.utsa@gmail.com</a:t>
            </a:r>
            <a:endParaRPr lang="en-US" sz="16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16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 </a:t>
            </a:r>
            <a:endParaRPr lang="en-GB" sz="2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800" dirty="0" smtClean="0">
                <a:solidFill>
                  <a:srgbClr val="131F49"/>
                </a:solidFill>
              </a:rPr>
              <a:t>CS 6393</a:t>
            </a:r>
            <a:endParaRPr lang="en-US" sz="2400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10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World-Leadi</a:t>
            </a:r>
            <a:r>
              <a:rPr lang="en-US" sz="1600" i="1" dirty="0"/>
              <a:t>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X.509v1 Certificate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2890476" y="1472103"/>
            <a:ext cx="4413250" cy="4062413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40000"/>
              </a:lnSpc>
            </a:pP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VERSION</a:t>
            </a:r>
          </a:p>
          <a:p>
            <a:pPr algn="ctr">
              <a:lnSpc>
                <a:spcPct val="140000"/>
              </a:lnSpc>
            </a:pP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SERIAL NUMBER</a:t>
            </a:r>
          </a:p>
          <a:p>
            <a:pPr algn="ctr">
              <a:lnSpc>
                <a:spcPct val="140000"/>
              </a:lnSpc>
            </a:pP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SIGNATURE ALGORITHM</a:t>
            </a:r>
          </a:p>
          <a:p>
            <a:pPr algn="ctr">
              <a:lnSpc>
                <a:spcPct val="140000"/>
              </a:lnSpc>
            </a:pPr>
            <a:r>
              <a:rPr lang="en-US" altLang="en-US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ISSUER (Certificate Authority)</a:t>
            </a:r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40000"/>
              </a:lnSpc>
            </a:pP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VALIDITY</a:t>
            </a:r>
          </a:p>
          <a:p>
            <a:pPr algn="ctr">
              <a:lnSpc>
                <a:spcPct val="140000"/>
              </a:lnSpc>
            </a:pP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SUBJECT</a:t>
            </a:r>
          </a:p>
          <a:p>
            <a:pPr algn="ctr">
              <a:lnSpc>
                <a:spcPct val="140000"/>
              </a:lnSpc>
            </a:pP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SUBJECT PUBLIC KEY INFO</a:t>
            </a:r>
          </a:p>
          <a:p>
            <a:pPr algn="ctr">
              <a:lnSpc>
                <a:spcPct val="140000"/>
              </a:lnSpc>
            </a:pPr>
            <a:r>
              <a:rPr lang="en-US" altLang="en-US" b="1" i="1" dirty="0">
                <a:solidFill>
                  <a:schemeClr val="tx2"/>
                </a:solidFill>
                <a:latin typeface="Arial" panose="020B0604020202020204" pitchFamily="34" charset="0"/>
              </a:rPr>
              <a:t>SIGNATURE</a:t>
            </a:r>
          </a:p>
        </p:txBody>
      </p:sp>
      <p:grpSp>
        <p:nvGrpSpPr>
          <p:cNvPr id="14" name="Group 4"/>
          <p:cNvGrpSpPr>
            <a:grpSpLocks/>
          </p:cNvGrpSpPr>
          <p:nvPr/>
        </p:nvGrpSpPr>
        <p:grpSpPr bwMode="auto">
          <a:xfrm>
            <a:off x="2917464" y="2019791"/>
            <a:ext cx="4360862" cy="2986087"/>
            <a:chOff x="1507" y="1643"/>
            <a:chExt cx="2747" cy="1881"/>
          </a:xfrm>
        </p:grpSpPr>
        <p:sp>
          <p:nvSpPr>
            <p:cNvPr id="15" name="Line 5"/>
            <p:cNvSpPr>
              <a:spLocks noChangeShapeType="1"/>
            </p:cNvSpPr>
            <p:nvPr/>
          </p:nvSpPr>
          <p:spPr bwMode="auto">
            <a:xfrm>
              <a:off x="1507" y="1643"/>
              <a:ext cx="2747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6"/>
            <p:cNvSpPr>
              <a:spLocks noChangeShapeType="1"/>
            </p:cNvSpPr>
            <p:nvPr/>
          </p:nvSpPr>
          <p:spPr bwMode="auto">
            <a:xfrm>
              <a:off x="1507" y="1956"/>
              <a:ext cx="2747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7"/>
            <p:cNvSpPr>
              <a:spLocks noChangeShapeType="1"/>
            </p:cNvSpPr>
            <p:nvPr/>
          </p:nvSpPr>
          <p:spPr bwMode="auto">
            <a:xfrm>
              <a:off x="1507" y="2270"/>
              <a:ext cx="2747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8"/>
            <p:cNvSpPr>
              <a:spLocks noChangeShapeType="1"/>
            </p:cNvSpPr>
            <p:nvPr/>
          </p:nvSpPr>
          <p:spPr bwMode="auto">
            <a:xfrm>
              <a:off x="1507" y="2583"/>
              <a:ext cx="2747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9"/>
            <p:cNvSpPr>
              <a:spLocks noChangeShapeType="1"/>
            </p:cNvSpPr>
            <p:nvPr/>
          </p:nvSpPr>
          <p:spPr bwMode="auto">
            <a:xfrm>
              <a:off x="1507" y="2897"/>
              <a:ext cx="2747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10"/>
            <p:cNvSpPr>
              <a:spLocks noChangeShapeType="1"/>
            </p:cNvSpPr>
            <p:nvPr/>
          </p:nvSpPr>
          <p:spPr bwMode="auto">
            <a:xfrm>
              <a:off x="1507" y="3211"/>
              <a:ext cx="2747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11"/>
            <p:cNvSpPr>
              <a:spLocks noChangeShapeType="1"/>
            </p:cNvSpPr>
            <p:nvPr/>
          </p:nvSpPr>
          <p:spPr bwMode="auto">
            <a:xfrm>
              <a:off x="1507" y="3524"/>
              <a:ext cx="2747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2965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11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World-Leadi</a:t>
            </a:r>
            <a:r>
              <a:rPr lang="en-US" sz="1600" i="1" dirty="0"/>
              <a:t>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X.509v1 Certificate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1172683" y="1530369"/>
            <a:ext cx="7975600" cy="4013200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40000"/>
              </a:lnSpc>
            </a:pP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1</a:t>
            </a:r>
          </a:p>
          <a:p>
            <a:pPr algn="ctr">
              <a:lnSpc>
                <a:spcPct val="140000"/>
              </a:lnSpc>
            </a:pP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1234567891011121314</a:t>
            </a:r>
          </a:p>
          <a:p>
            <a:pPr algn="ctr">
              <a:lnSpc>
                <a:spcPct val="140000"/>
              </a:lnSpc>
            </a:pPr>
            <a:r>
              <a:rPr lang="en-US" altLang="en-US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RSA+SHA-3, 2048</a:t>
            </a:r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40000"/>
              </a:lnSpc>
            </a:pP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C=US, S=VA, O=GMU, OU=ISE</a:t>
            </a:r>
          </a:p>
          <a:p>
            <a:pPr algn="ctr">
              <a:lnSpc>
                <a:spcPct val="140000"/>
              </a:lnSpc>
            </a:pPr>
            <a:r>
              <a:rPr lang="en-US" altLang="en-US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1/1/19-12/31/20</a:t>
            </a:r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40000"/>
              </a:lnSpc>
            </a:pP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C=US, </a:t>
            </a:r>
            <a:r>
              <a:rPr lang="en-US" altLang="en-US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S=TX, O=UTSA, OU=CS, </a:t>
            </a: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CN=Ravi Sandhu</a:t>
            </a:r>
          </a:p>
          <a:p>
            <a:pPr algn="ctr">
              <a:lnSpc>
                <a:spcPct val="140000"/>
              </a:lnSpc>
            </a:pP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RSA, </a:t>
            </a:r>
            <a:r>
              <a:rPr lang="en-US" altLang="en-US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2048, </a:t>
            </a:r>
            <a:r>
              <a:rPr lang="en-US" altLang="en-US" b="1" dirty="0" err="1">
                <a:solidFill>
                  <a:schemeClr val="tx2"/>
                </a:solidFill>
                <a:latin typeface="Arial" panose="020B0604020202020204" pitchFamily="34" charset="0"/>
              </a:rPr>
              <a:t>xxxxxxxxxxxxxxxxxxxxxxxxx</a:t>
            </a:r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40000"/>
              </a:lnSpc>
            </a:pPr>
            <a:r>
              <a:rPr lang="en-US" altLang="en-US" b="1" i="1" dirty="0">
                <a:solidFill>
                  <a:schemeClr val="tx2"/>
                </a:solidFill>
                <a:latin typeface="Arial" panose="020B0604020202020204" pitchFamily="34" charset="0"/>
              </a:rPr>
              <a:t>SIGNATURE</a:t>
            </a:r>
          </a:p>
        </p:txBody>
      </p:sp>
      <p:grpSp>
        <p:nvGrpSpPr>
          <p:cNvPr id="23" name="Group 4"/>
          <p:cNvGrpSpPr>
            <a:grpSpLocks/>
          </p:cNvGrpSpPr>
          <p:nvPr/>
        </p:nvGrpSpPr>
        <p:grpSpPr bwMode="auto">
          <a:xfrm>
            <a:off x="1223483" y="2003444"/>
            <a:ext cx="7850188" cy="3011487"/>
            <a:chOff x="400" y="1627"/>
            <a:chExt cx="4945" cy="1897"/>
          </a:xfrm>
        </p:grpSpPr>
        <p:sp>
          <p:nvSpPr>
            <p:cNvPr id="24" name="Line 5"/>
            <p:cNvSpPr>
              <a:spLocks noChangeShapeType="1"/>
            </p:cNvSpPr>
            <p:nvPr/>
          </p:nvSpPr>
          <p:spPr bwMode="auto">
            <a:xfrm>
              <a:off x="400" y="1627"/>
              <a:ext cx="4945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Line 6"/>
            <p:cNvSpPr>
              <a:spLocks noChangeShapeType="1"/>
            </p:cNvSpPr>
            <p:nvPr/>
          </p:nvSpPr>
          <p:spPr bwMode="auto">
            <a:xfrm>
              <a:off x="400" y="1943"/>
              <a:ext cx="4945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Line 7"/>
            <p:cNvSpPr>
              <a:spLocks noChangeShapeType="1"/>
            </p:cNvSpPr>
            <p:nvPr/>
          </p:nvSpPr>
          <p:spPr bwMode="auto">
            <a:xfrm>
              <a:off x="400" y="2259"/>
              <a:ext cx="4945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8"/>
            <p:cNvSpPr>
              <a:spLocks noChangeShapeType="1"/>
            </p:cNvSpPr>
            <p:nvPr/>
          </p:nvSpPr>
          <p:spPr bwMode="auto">
            <a:xfrm>
              <a:off x="400" y="2576"/>
              <a:ext cx="4945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9"/>
            <p:cNvSpPr>
              <a:spLocks noChangeShapeType="1"/>
            </p:cNvSpPr>
            <p:nvPr/>
          </p:nvSpPr>
          <p:spPr bwMode="auto">
            <a:xfrm>
              <a:off x="400" y="2892"/>
              <a:ext cx="4945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10"/>
            <p:cNvSpPr>
              <a:spLocks noChangeShapeType="1"/>
            </p:cNvSpPr>
            <p:nvPr/>
          </p:nvSpPr>
          <p:spPr bwMode="auto">
            <a:xfrm>
              <a:off x="400" y="3208"/>
              <a:ext cx="4945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11"/>
            <p:cNvSpPr>
              <a:spLocks noChangeShapeType="1"/>
            </p:cNvSpPr>
            <p:nvPr/>
          </p:nvSpPr>
          <p:spPr bwMode="auto">
            <a:xfrm>
              <a:off x="400" y="3524"/>
              <a:ext cx="4945" cy="0"/>
            </a:xfrm>
            <a:prstGeom prst="line">
              <a:avLst/>
            </a:prstGeom>
            <a:noFill/>
            <a:ln w="50800">
              <a:solidFill>
                <a:srgbClr val="063DE8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86174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World-Leadi</a:t>
            </a:r>
            <a:r>
              <a:rPr lang="en-US" sz="1600" i="1" dirty="0"/>
              <a:t>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SET CA Hierarchy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4163083" y="1167891"/>
            <a:ext cx="1524000" cy="533400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Root</a:t>
            </a: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4163083" y="2158491"/>
            <a:ext cx="1524000" cy="533400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Brand</a:t>
            </a: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6677683" y="2158491"/>
            <a:ext cx="1524000" cy="533400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Brand</a:t>
            </a:r>
          </a:p>
        </p:txBody>
      </p:sp>
      <p:sp>
        <p:nvSpPr>
          <p:cNvPr id="18" name="Rectangle 6"/>
          <p:cNvSpPr>
            <a:spLocks noChangeArrowheads="1"/>
          </p:cNvSpPr>
          <p:nvPr/>
        </p:nvSpPr>
        <p:spPr bwMode="auto">
          <a:xfrm>
            <a:off x="1648483" y="2158491"/>
            <a:ext cx="1524000" cy="533400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Brand</a:t>
            </a:r>
          </a:p>
        </p:txBody>
      </p: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4010683" y="3149091"/>
            <a:ext cx="1828800" cy="533400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Geo-Political</a:t>
            </a:r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3020083" y="4215891"/>
            <a:ext cx="1524000" cy="533400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Bank</a:t>
            </a:r>
          </a:p>
        </p:txBody>
      </p:sp>
      <p:sp>
        <p:nvSpPr>
          <p:cNvPr id="21" name="Rectangle 9"/>
          <p:cNvSpPr>
            <a:spLocks noChangeArrowheads="1"/>
          </p:cNvSpPr>
          <p:nvPr/>
        </p:nvSpPr>
        <p:spPr bwMode="auto">
          <a:xfrm>
            <a:off x="5458483" y="4215891"/>
            <a:ext cx="1524000" cy="533400"/>
          </a:xfrm>
          <a:prstGeom prst="rect">
            <a:avLst/>
          </a:prstGeom>
          <a:noFill/>
          <a:ln w="38100">
            <a:solidFill>
              <a:srgbClr val="99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Acquirer</a:t>
            </a:r>
          </a:p>
        </p:txBody>
      </p:sp>
      <p:sp>
        <p:nvSpPr>
          <p:cNvPr id="31" name="Rectangle 10"/>
          <p:cNvSpPr>
            <a:spLocks noChangeArrowheads="1"/>
          </p:cNvSpPr>
          <p:nvPr/>
        </p:nvSpPr>
        <p:spPr bwMode="auto">
          <a:xfrm>
            <a:off x="3020083" y="5206491"/>
            <a:ext cx="15240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Customer</a:t>
            </a:r>
          </a:p>
        </p:txBody>
      </p:sp>
      <p:sp>
        <p:nvSpPr>
          <p:cNvPr id="32" name="Rectangle 11"/>
          <p:cNvSpPr>
            <a:spLocks noChangeArrowheads="1"/>
          </p:cNvSpPr>
          <p:nvPr/>
        </p:nvSpPr>
        <p:spPr bwMode="auto">
          <a:xfrm>
            <a:off x="5458483" y="5206491"/>
            <a:ext cx="1524000" cy="533400"/>
          </a:xfrm>
          <a:prstGeom prst="rect">
            <a:avLst/>
          </a:prstGeom>
          <a:noFill/>
          <a:ln w="381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Merchant</a:t>
            </a:r>
          </a:p>
        </p:txBody>
      </p:sp>
      <p:sp>
        <p:nvSpPr>
          <p:cNvPr id="33" name="Line 12"/>
          <p:cNvSpPr>
            <a:spLocks noChangeShapeType="1"/>
          </p:cNvSpPr>
          <p:nvPr/>
        </p:nvSpPr>
        <p:spPr bwMode="auto">
          <a:xfrm flipH="1">
            <a:off x="2410483" y="1701291"/>
            <a:ext cx="2514600" cy="4572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13"/>
          <p:cNvSpPr>
            <a:spLocks noChangeShapeType="1"/>
          </p:cNvSpPr>
          <p:nvPr/>
        </p:nvSpPr>
        <p:spPr bwMode="auto">
          <a:xfrm>
            <a:off x="4923496" y="1696529"/>
            <a:ext cx="2587625" cy="4572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14"/>
          <p:cNvSpPr>
            <a:spLocks noChangeShapeType="1"/>
          </p:cNvSpPr>
          <p:nvPr/>
        </p:nvSpPr>
        <p:spPr bwMode="auto">
          <a:xfrm>
            <a:off x="4925083" y="1701291"/>
            <a:ext cx="0" cy="4572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Line 15"/>
          <p:cNvSpPr>
            <a:spLocks noChangeShapeType="1"/>
          </p:cNvSpPr>
          <p:nvPr/>
        </p:nvSpPr>
        <p:spPr bwMode="auto">
          <a:xfrm>
            <a:off x="4925083" y="2691891"/>
            <a:ext cx="0" cy="4572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Line 16"/>
          <p:cNvSpPr>
            <a:spLocks noChangeShapeType="1"/>
          </p:cNvSpPr>
          <p:nvPr/>
        </p:nvSpPr>
        <p:spPr bwMode="auto">
          <a:xfrm flipH="1">
            <a:off x="3705883" y="3682491"/>
            <a:ext cx="1219200" cy="533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Line 17"/>
          <p:cNvSpPr>
            <a:spLocks noChangeShapeType="1"/>
          </p:cNvSpPr>
          <p:nvPr/>
        </p:nvSpPr>
        <p:spPr bwMode="auto">
          <a:xfrm>
            <a:off x="4925083" y="3682491"/>
            <a:ext cx="1371600" cy="5334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Line 18"/>
          <p:cNvSpPr>
            <a:spLocks noChangeShapeType="1"/>
          </p:cNvSpPr>
          <p:nvPr/>
        </p:nvSpPr>
        <p:spPr bwMode="auto">
          <a:xfrm>
            <a:off x="3705883" y="4749291"/>
            <a:ext cx="0" cy="4572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Line 19"/>
          <p:cNvSpPr>
            <a:spLocks noChangeShapeType="1"/>
          </p:cNvSpPr>
          <p:nvPr/>
        </p:nvSpPr>
        <p:spPr bwMode="auto">
          <a:xfrm>
            <a:off x="6220483" y="4749291"/>
            <a:ext cx="0" cy="457200"/>
          </a:xfrm>
          <a:prstGeom prst="line">
            <a:avLst/>
          </a:prstGeom>
          <a:noFill/>
          <a:ln w="38100">
            <a:solidFill>
              <a:srgbClr val="99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58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13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5" y="6957461"/>
            <a:ext cx="2346325" cy="389335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tabLst>
                <a:tab pos="646168" algn="l"/>
                <a:tab pos="1292335" algn="l"/>
                <a:tab pos="1938502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© Ravi </a:t>
            </a:r>
            <a:r>
              <a:rPr lang="en-US" sz="1200" dirty="0" smtClean="0">
                <a:solidFill>
                  <a:srgbClr val="000000"/>
                </a:solidFill>
              </a:rPr>
              <a:t>Sandhu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3058725" y="6957462"/>
            <a:ext cx="4184638" cy="3029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81621" tIns="40810" rIns="81621" bIns="40810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400" i="1" dirty="0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5" y="50193"/>
            <a:ext cx="5197475" cy="513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500" dirty="0" smtClean="0">
                <a:solidFill>
                  <a:srgbClr val="131F49"/>
                </a:solidFill>
              </a:rPr>
              <a:t>Multiple Trusted Roots</a:t>
            </a:r>
            <a:endParaRPr lang="en-US" sz="2100" dirty="0">
              <a:solidFill>
                <a:srgbClr val="131F49"/>
              </a:solidFill>
            </a:endParaRPr>
          </a:p>
        </p:txBody>
      </p:sp>
      <p:grpSp>
        <p:nvGrpSpPr>
          <p:cNvPr id="67" name="Group 3"/>
          <p:cNvGrpSpPr>
            <a:grpSpLocks/>
          </p:cNvGrpSpPr>
          <p:nvPr/>
        </p:nvGrpSpPr>
        <p:grpSpPr bwMode="auto">
          <a:xfrm>
            <a:off x="3785855" y="1741569"/>
            <a:ext cx="1981200" cy="2514600"/>
            <a:chOff x="720" y="1872"/>
            <a:chExt cx="1248" cy="1584"/>
          </a:xfrm>
        </p:grpSpPr>
        <p:sp>
          <p:nvSpPr>
            <p:cNvPr id="68" name="AutoShape 4"/>
            <p:cNvSpPr>
              <a:spLocks noChangeArrowheads="1"/>
            </p:cNvSpPr>
            <p:nvPr/>
          </p:nvSpPr>
          <p:spPr bwMode="auto">
            <a:xfrm>
              <a:off x="1200" y="1872"/>
              <a:ext cx="432" cy="28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>
                <a:solidFill>
                  <a:srgbClr val="2C9447"/>
                </a:solidFill>
              </a:endParaRPr>
            </a:p>
          </p:txBody>
        </p:sp>
        <p:sp>
          <p:nvSpPr>
            <p:cNvPr id="69" name="AutoShape 5"/>
            <p:cNvSpPr>
              <a:spLocks noChangeArrowheads="1"/>
            </p:cNvSpPr>
            <p:nvPr/>
          </p:nvSpPr>
          <p:spPr bwMode="auto">
            <a:xfrm>
              <a:off x="816" y="2544"/>
              <a:ext cx="432" cy="28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>
                <a:solidFill>
                  <a:srgbClr val="2C9447"/>
                </a:solidFill>
              </a:endParaRPr>
            </a:p>
          </p:txBody>
        </p:sp>
        <p:sp>
          <p:nvSpPr>
            <p:cNvPr id="70" name="AutoShape 6"/>
            <p:cNvSpPr>
              <a:spLocks noChangeArrowheads="1"/>
            </p:cNvSpPr>
            <p:nvPr/>
          </p:nvSpPr>
          <p:spPr bwMode="auto">
            <a:xfrm>
              <a:off x="1488" y="2544"/>
              <a:ext cx="432" cy="28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>
                <a:solidFill>
                  <a:srgbClr val="2C9447"/>
                </a:solidFill>
              </a:endParaRPr>
            </a:p>
          </p:txBody>
        </p:sp>
        <p:sp>
          <p:nvSpPr>
            <p:cNvPr id="71" name="Rectangle 7"/>
            <p:cNvSpPr>
              <a:spLocks noChangeArrowheads="1"/>
            </p:cNvSpPr>
            <p:nvPr/>
          </p:nvSpPr>
          <p:spPr bwMode="auto">
            <a:xfrm>
              <a:off x="720" y="3216"/>
              <a:ext cx="240" cy="240"/>
            </a:xfrm>
            <a:prstGeom prst="rect">
              <a:avLst/>
            </a:prstGeom>
            <a:noFill/>
            <a:ln w="38100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>
                <a:solidFill>
                  <a:srgbClr val="2C9447"/>
                </a:solidFill>
              </a:endParaRPr>
            </a:p>
          </p:txBody>
        </p:sp>
        <p:sp>
          <p:nvSpPr>
            <p:cNvPr id="72" name="Rectangle 8"/>
            <p:cNvSpPr>
              <a:spLocks noChangeArrowheads="1"/>
            </p:cNvSpPr>
            <p:nvPr/>
          </p:nvSpPr>
          <p:spPr bwMode="auto">
            <a:xfrm>
              <a:off x="1056" y="3216"/>
              <a:ext cx="240" cy="240"/>
            </a:xfrm>
            <a:prstGeom prst="rect">
              <a:avLst/>
            </a:prstGeom>
            <a:noFill/>
            <a:ln w="38100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>
                <a:solidFill>
                  <a:srgbClr val="2C9447"/>
                </a:solidFill>
              </a:endParaRPr>
            </a:p>
          </p:txBody>
        </p:sp>
        <p:sp>
          <p:nvSpPr>
            <p:cNvPr id="73" name="Rectangle 9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rect">
              <a:avLst/>
            </a:prstGeom>
            <a:noFill/>
            <a:ln w="38100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>
                <a:solidFill>
                  <a:srgbClr val="2C9447"/>
                </a:solidFill>
              </a:endParaRPr>
            </a:p>
          </p:txBody>
        </p:sp>
        <p:sp>
          <p:nvSpPr>
            <p:cNvPr id="74" name="Rectangle 10"/>
            <p:cNvSpPr>
              <a:spLocks noChangeArrowheads="1"/>
            </p:cNvSpPr>
            <p:nvPr/>
          </p:nvSpPr>
          <p:spPr bwMode="auto">
            <a:xfrm>
              <a:off x="1728" y="3216"/>
              <a:ext cx="240" cy="240"/>
            </a:xfrm>
            <a:prstGeom prst="rect">
              <a:avLst/>
            </a:prstGeom>
            <a:noFill/>
            <a:ln w="38100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>
                <a:solidFill>
                  <a:srgbClr val="2C9447"/>
                </a:solidFill>
              </a:endParaRPr>
            </a:p>
          </p:txBody>
        </p:sp>
        <p:sp>
          <p:nvSpPr>
            <p:cNvPr id="136" name="Line 11"/>
            <p:cNvSpPr>
              <a:spLocks noChangeShapeType="1"/>
            </p:cNvSpPr>
            <p:nvPr/>
          </p:nvSpPr>
          <p:spPr bwMode="auto">
            <a:xfrm flipH="1">
              <a:off x="1040" y="2144"/>
              <a:ext cx="160" cy="392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" name="Line 12"/>
            <p:cNvSpPr>
              <a:spLocks noChangeShapeType="1"/>
            </p:cNvSpPr>
            <p:nvPr/>
          </p:nvSpPr>
          <p:spPr bwMode="auto">
            <a:xfrm>
              <a:off x="1632" y="2160"/>
              <a:ext cx="96" cy="384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Line 13"/>
            <p:cNvSpPr>
              <a:spLocks noChangeShapeType="1"/>
            </p:cNvSpPr>
            <p:nvPr/>
          </p:nvSpPr>
          <p:spPr bwMode="auto">
            <a:xfrm>
              <a:off x="912" y="2832"/>
              <a:ext cx="0" cy="384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" name="Line 14"/>
            <p:cNvSpPr>
              <a:spLocks noChangeShapeType="1"/>
            </p:cNvSpPr>
            <p:nvPr/>
          </p:nvSpPr>
          <p:spPr bwMode="auto">
            <a:xfrm>
              <a:off x="1152" y="2832"/>
              <a:ext cx="0" cy="384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" name="Line 15"/>
            <p:cNvSpPr>
              <a:spLocks noChangeShapeType="1"/>
            </p:cNvSpPr>
            <p:nvPr/>
          </p:nvSpPr>
          <p:spPr bwMode="auto">
            <a:xfrm>
              <a:off x="1584" y="2832"/>
              <a:ext cx="0" cy="384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" name="Line 16"/>
            <p:cNvSpPr>
              <a:spLocks noChangeShapeType="1"/>
            </p:cNvSpPr>
            <p:nvPr/>
          </p:nvSpPr>
          <p:spPr bwMode="auto">
            <a:xfrm>
              <a:off x="1824" y="2832"/>
              <a:ext cx="0" cy="384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2" name="Group 17"/>
          <p:cNvGrpSpPr>
            <a:grpSpLocks/>
          </p:cNvGrpSpPr>
          <p:nvPr/>
        </p:nvGrpSpPr>
        <p:grpSpPr bwMode="auto">
          <a:xfrm>
            <a:off x="6994777" y="1584369"/>
            <a:ext cx="1981200" cy="2514600"/>
            <a:chOff x="720" y="1872"/>
            <a:chExt cx="1248" cy="1584"/>
          </a:xfrm>
        </p:grpSpPr>
        <p:sp>
          <p:nvSpPr>
            <p:cNvPr id="143" name="AutoShape 18"/>
            <p:cNvSpPr>
              <a:spLocks noChangeArrowheads="1"/>
            </p:cNvSpPr>
            <p:nvPr/>
          </p:nvSpPr>
          <p:spPr bwMode="auto">
            <a:xfrm>
              <a:off x="1200" y="1872"/>
              <a:ext cx="432" cy="28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>
                <a:solidFill>
                  <a:srgbClr val="2C9447"/>
                </a:solidFill>
              </a:endParaRPr>
            </a:p>
          </p:txBody>
        </p:sp>
        <p:sp>
          <p:nvSpPr>
            <p:cNvPr id="144" name="AutoShape 19"/>
            <p:cNvSpPr>
              <a:spLocks noChangeArrowheads="1"/>
            </p:cNvSpPr>
            <p:nvPr/>
          </p:nvSpPr>
          <p:spPr bwMode="auto">
            <a:xfrm>
              <a:off x="816" y="2544"/>
              <a:ext cx="432" cy="28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>
                <a:solidFill>
                  <a:srgbClr val="2C9447"/>
                </a:solidFill>
              </a:endParaRPr>
            </a:p>
          </p:txBody>
        </p:sp>
        <p:sp>
          <p:nvSpPr>
            <p:cNvPr id="145" name="AutoShape 20"/>
            <p:cNvSpPr>
              <a:spLocks noChangeArrowheads="1"/>
            </p:cNvSpPr>
            <p:nvPr/>
          </p:nvSpPr>
          <p:spPr bwMode="auto">
            <a:xfrm>
              <a:off x="1488" y="2544"/>
              <a:ext cx="432" cy="28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>
                <a:solidFill>
                  <a:srgbClr val="2C9447"/>
                </a:solidFill>
              </a:endParaRPr>
            </a:p>
          </p:txBody>
        </p:sp>
        <p:sp>
          <p:nvSpPr>
            <p:cNvPr id="146" name="Rectangle 21"/>
            <p:cNvSpPr>
              <a:spLocks noChangeArrowheads="1"/>
            </p:cNvSpPr>
            <p:nvPr/>
          </p:nvSpPr>
          <p:spPr bwMode="auto">
            <a:xfrm>
              <a:off x="720" y="3216"/>
              <a:ext cx="240" cy="240"/>
            </a:xfrm>
            <a:prstGeom prst="rect">
              <a:avLst/>
            </a:prstGeom>
            <a:noFill/>
            <a:ln w="38100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>
                <a:solidFill>
                  <a:srgbClr val="2C9447"/>
                </a:solidFill>
              </a:endParaRPr>
            </a:p>
          </p:txBody>
        </p:sp>
        <p:sp>
          <p:nvSpPr>
            <p:cNvPr id="147" name="Rectangle 22"/>
            <p:cNvSpPr>
              <a:spLocks noChangeArrowheads="1"/>
            </p:cNvSpPr>
            <p:nvPr/>
          </p:nvSpPr>
          <p:spPr bwMode="auto">
            <a:xfrm>
              <a:off x="1056" y="3216"/>
              <a:ext cx="240" cy="240"/>
            </a:xfrm>
            <a:prstGeom prst="rect">
              <a:avLst/>
            </a:prstGeom>
            <a:noFill/>
            <a:ln w="38100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>
                <a:solidFill>
                  <a:srgbClr val="2C9447"/>
                </a:solidFill>
              </a:endParaRPr>
            </a:p>
          </p:txBody>
        </p:sp>
        <p:sp>
          <p:nvSpPr>
            <p:cNvPr id="148" name="Rectangle 23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rect">
              <a:avLst/>
            </a:prstGeom>
            <a:noFill/>
            <a:ln w="38100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>
                <a:solidFill>
                  <a:srgbClr val="2C9447"/>
                </a:solidFill>
              </a:endParaRPr>
            </a:p>
          </p:txBody>
        </p:sp>
        <p:sp>
          <p:nvSpPr>
            <p:cNvPr id="149" name="Rectangle 24"/>
            <p:cNvSpPr>
              <a:spLocks noChangeArrowheads="1"/>
            </p:cNvSpPr>
            <p:nvPr/>
          </p:nvSpPr>
          <p:spPr bwMode="auto">
            <a:xfrm>
              <a:off x="1728" y="3216"/>
              <a:ext cx="240" cy="240"/>
            </a:xfrm>
            <a:prstGeom prst="rect">
              <a:avLst/>
            </a:prstGeom>
            <a:noFill/>
            <a:ln w="38100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>
                <a:solidFill>
                  <a:srgbClr val="2C9447"/>
                </a:solidFill>
              </a:endParaRPr>
            </a:p>
          </p:txBody>
        </p:sp>
        <p:sp>
          <p:nvSpPr>
            <p:cNvPr id="150" name="Line 25"/>
            <p:cNvSpPr>
              <a:spLocks noChangeShapeType="1"/>
            </p:cNvSpPr>
            <p:nvPr/>
          </p:nvSpPr>
          <p:spPr bwMode="auto">
            <a:xfrm flipH="1">
              <a:off x="1040" y="2144"/>
              <a:ext cx="160" cy="392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" name="Line 26"/>
            <p:cNvSpPr>
              <a:spLocks noChangeShapeType="1"/>
            </p:cNvSpPr>
            <p:nvPr/>
          </p:nvSpPr>
          <p:spPr bwMode="auto">
            <a:xfrm>
              <a:off x="1632" y="2160"/>
              <a:ext cx="96" cy="384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" name="Line 27"/>
            <p:cNvSpPr>
              <a:spLocks noChangeShapeType="1"/>
            </p:cNvSpPr>
            <p:nvPr/>
          </p:nvSpPr>
          <p:spPr bwMode="auto">
            <a:xfrm>
              <a:off x="912" y="2832"/>
              <a:ext cx="0" cy="384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" name="Line 28"/>
            <p:cNvSpPr>
              <a:spLocks noChangeShapeType="1"/>
            </p:cNvSpPr>
            <p:nvPr/>
          </p:nvSpPr>
          <p:spPr bwMode="auto">
            <a:xfrm>
              <a:off x="1152" y="2832"/>
              <a:ext cx="0" cy="384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" name="Line 29"/>
            <p:cNvSpPr>
              <a:spLocks noChangeShapeType="1"/>
            </p:cNvSpPr>
            <p:nvPr/>
          </p:nvSpPr>
          <p:spPr bwMode="auto">
            <a:xfrm>
              <a:off x="1584" y="2832"/>
              <a:ext cx="0" cy="384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" name="Line 30"/>
            <p:cNvSpPr>
              <a:spLocks noChangeShapeType="1"/>
            </p:cNvSpPr>
            <p:nvPr/>
          </p:nvSpPr>
          <p:spPr bwMode="auto">
            <a:xfrm>
              <a:off x="1824" y="2832"/>
              <a:ext cx="0" cy="384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6" name="Group 31"/>
          <p:cNvGrpSpPr>
            <a:grpSpLocks/>
          </p:cNvGrpSpPr>
          <p:nvPr/>
        </p:nvGrpSpPr>
        <p:grpSpPr bwMode="auto">
          <a:xfrm>
            <a:off x="880132" y="1660569"/>
            <a:ext cx="1981200" cy="2514600"/>
            <a:chOff x="720" y="1872"/>
            <a:chExt cx="1248" cy="1584"/>
          </a:xfrm>
        </p:grpSpPr>
        <p:sp>
          <p:nvSpPr>
            <p:cNvPr id="157" name="AutoShape 32"/>
            <p:cNvSpPr>
              <a:spLocks noChangeArrowheads="1"/>
            </p:cNvSpPr>
            <p:nvPr/>
          </p:nvSpPr>
          <p:spPr bwMode="auto">
            <a:xfrm>
              <a:off x="1200" y="1872"/>
              <a:ext cx="432" cy="28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>
                <a:solidFill>
                  <a:srgbClr val="2C9447"/>
                </a:solidFill>
              </a:endParaRPr>
            </a:p>
          </p:txBody>
        </p:sp>
        <p:sp>
          <p:nvSpPr>
            <p:cNvPr id="158" name="AutoShape 33"/>
            <p:cNvSpPr>
              <a:spLocks noChangeArrowheads="1"/>
            </p:cNvSpPr>
            <p:nvPr/>
          </p:nvSpPr>
          <p:spPr bwMode="auto">
            <a:xfrm>
              <a:off x="816" y="2544"/>
              <a:ext cx="432" cy="28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>
                <a:solidFill>
                  <a:srgbClr val="2C9447"/>
                </a:solidFill>
              </a:endParaRPr>
            </a:p>
          </p:txBody>
        </p:sp>
        <p:sp>
          <p:nvSpPr>
            <p:cNvPr id="159" name="AutoShape 34"/>
            <p:cNvSpPr>
              <a:spLocks noChangeArrowheads="1"/>
            </p:cNvSpPr>
            <p:nvPr/>
          </p:nvSpPr>
          <p:spPr bwMode="auto">
            <a:xfrm>
              <a:off x="1488" y="2544"/>
              <a:ext cx="432" cy="28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99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>
                <a:solidFill>
                  <a:srgbClr val="2C9447"/>
                </a:solidFill>
              </a:endParaRPr>
            </a:p>
          </p:txBody>
        </p:sp>
        <p:sp>
          <p:nvSpPr>
            <p:cNvPr id="160" name="Rectangle 35"/>
            <p:cNvSpPr>
              <a:spLocks noChangeArrowheads="1"/>
            </p:cNvSpPr>
            <p:nvPr/>
          </p:nvSpPr>
          <p:spPr bwMode="auto">
            <a:xfrm>
              <a:off x="720" y="3216"/>
              <a:ext cx="240" cy="240"/>
            </a:xfrm>
            <a:prstGeom prst="rect">
              <a:avLst/>
            </a:prstGeom>
            <a:noFill/>
            <a:ln w="38100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>
                <a:solidFill>
                  <a:srgbClr val="2C9447"/>
                </a:solidFill>
              </a:endParaRPr>
            </a:p>
          </p:txBody>
        </p:sp>
        <p:sp>
          <p:nvSpPr>
            <p:cNvPr id="161" name="Rectangle 36"/>
            <p:cNvSpPr>
              <a:spLocks noChangeArrowheads="1"/>
            </p:cNvSpPr>
            <p:nvPr/>
          </p:nvSpPr>
          <p:spPr bwMode="auto">
            <a:xfrm>
              <a:off x="1056" y="3216"/>
              <a:ext cx="240" cy="240"/>
            </a:xfrm>
            <a:prstGeom prst="rect">
              <a:avLst/>
            </a:prstGeom>
            <a:noFill/>
            <a:ln w="38100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>
                <a:solidFill>
                  <a:srgbClr val="2C9447"/>
                </a:solidFill>
              </a:endParaRPr>
            </a:p>
          </p:txBody>
        </p:sp>
        <p:sp>
          <p:nvSpPr>
            <p:cNvPr id="162" name="Rectangle 37"/>
            <p:cNvSpPr>
              <a:spLocks noChangeArrowheads="1"/>
            </p:cNvSpPr>
            <p:nvPr/>
          </p:nvSpPr>
          <p:spPr bwMode="auto">
            <a:xfrm>
              <a:off x="1392" y="3216"/>
              <a:ext cx="240" cy="240"/>
            </a:xfrm>
            <a:prstGeom prst="rect">
              <a:avLst/>
            </a:prstGeom>
            <a:noFill/>
            <a:ln w="38100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>
                <a:solidFill>
                  <a:srgbClr val="2C9447"/>
                </a:solidFill>
              </a:endParaRPr>
            </a:p>
          </p:txBody>
        </p:sp>
        <p:sp>
          <p:nvSpPr>
            <p:cNvPr id="163" name="Rectangle 38"/>
            <p:cNvSpPr>
              <a:spLocks noChangeArrowheads="1"/>
            </p:cNvSpPr>
            <p:nvPr/>
          </p:nvSpPr>
          <p:spPr bwMode="auto">
            <a:xfrm>
              <a:off x="1728" y="3216"/>
              <a:ext cx="240" cy="240"/>
            </a:xfrm>
            <a:prstGeom prst="rect">
              <a:avLst/>
            </a:prstGeom>
            <a:noFill/>
            <a:ln w="38100">
              <a:solidFill>
                <a:srgbClr val="000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>
                <a:solidFill>
                  <a:srgbClr val="2C9447"/>
                </a:solidFill>
              </a:endParaRPr>
            </a:p>
          </p:txBody>
        </p:sp>
        <p:sp>
          <p:nvSpPr>
            <p:cNvPr id="164" name="Line 39"/>
            <p:cNvSpPr>
              <a:spLocks noChangeShapeType="1"/>
            </p:cNvSpPr>
            <p:nvPr/>
          </p:nvSpPr>
          <p:spPr bwMode="auto">
            <a:xfrm flipH="1">
              <a:off x="1040" y="2144"/>
              <a:ext cx="160" cy="392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5" name="Line 40"/>
            <p:cNvSpPr>
              <a:spLocks noChangeShapeType="1"/>
            </p:cNvSpPr>
            <p:nvPr/>
          </p:nvSpPr>
          <p:spPr bwMode="auto">
            <a:xfrm>
              <a:off x="1632" y="2160"/>
              <a:ext cx="96" cy="384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6" name="Line 41"/>
            <p:cNvSpPr>
              <a:spLocks noChangeShapeType="1"/>
            </p:cNvSpPr>
            <p:nvPr/>
          </p:nvSpPr>
          <p:spPr bwMode="auto">
            <a:xfrm>
              <a:off x="912" y="2832"/>
              <a:ext cx="0" cy="384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7" name="Line 42"/>
            <p:cNvSpPr>
              <a:spLocks noChangeShapeType="1"/>
            </p:cNvSpPr>
            <p:nvPr/>
          </p:nvSpPr>
          <p:spPr bwMode="auto">
            <a:xfrm>
              <a:off x="1152" y="2832"/>
              <a:ext cx="0" cy="384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8" name="Line 43"/>
            <p:cNvSpPr>
              <a:spLocks noChangeShapeType="1"/>
            </p:cNvSpPr>
            <p:nvPr/>
          </p:nvSpPr>
          <p:spPr bwMode="auto">
            <a:xfrm>
              <a:off x="1584" y="2832"/>
              <a:ext cx="0" cy="384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9" name="Line 44"/>
            <p:cNvSpPr>
              <a:spLocks noChangeShapeType="1"/>
            </p:cNvSpPr>
            <p:nvPr/>
          </p:nvSpPr>
          <p:spPr bwMode="auto">
            <a:xfrm>
              <a:off x="1824" y="2832"/>
              <a:ext cx="0" cy="384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9605394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14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Challenge-Response Authentication</a:t>
            </a:r>
            <a:endParaRPr lang="en-US" sz="28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7242790" y="1703529"/>
            <a:ext cx="1543050" cy="858838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HOST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1072177" y="1778142"/>
            <a:ext cx="1579563" cy="784225"/>
          </a:xfrm>
          <a:prstGeom prst="rect">
            <a:avLst/>
          </a:prstGeom>
          <a:noFill/>
          <a:ln w="5080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WORK</a:t>
            </a:r>
          </a:p>
          <a:p>
            <a:pPr algn="ctr"/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STATION</a:t>
            </a:r>
          </a:p>
        </p:txBody>
      </p:sp>
      <p:sp>
        <p:nvSpPr>
          <p:cNvPr id="16" name="AutoShape 5"/>
          <p:cNvSpPr>
            <a:spLocks noChangeArrowheads="1"/>
          </p:cNvSpPr>
          <p:nvPr/>
        </p:nvSpPr>
        <p:spPr bwMode="auto">
          <a:xfrm>
            <a:off x="3631227" y="1268554"/>
            <a:ext cx="2782888" cy="1865313"/>
          </a:xfrm>
          <a:prstGeom prst="roundRect">
            <a:avLst>
              <a:gd name="adj" fmla="val 12495"/>
            </a:avLst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6"/>
          <p:cNvSpPr>
            <a:spLocks noChangeShapeType="1"/>
          </p:cNvSpPr>
          <p:nvPr/>
        </p:nvSpPr>
        <p:spPr bwMode="auto">
          <a:xfrm>
            <a:off x="2727940" y="2176604"/>
            <a:ext cx="827087" cy="1270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7"/>
          <p:cNvSpPr>
            <a:spLocks noChangeShapeType="1"/>
          </p:cNvSpPr>
          <p:nvPr/>
        </p:nvSpPr>
        <p:spPr bwMode="auto">
          <a:xfrm>
            <a:off x="3631227" y="2189304"/>
            <a:ext cx="2782888" cy="0"/>
          </a:xfrm>
          <a:prstGeom prst="line">
            <a:avLst/>
          </a:prstGeom>
          <a:noFill/>
          <a:ln w="50800">
            <a:pattFill prst="narVert">
              <a:fgClr>
                <a:schemeClr val="folHlink"/>
              </a:fgClr>
              <a:bgClr>
                <a:schemeClr val="bg1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Line 8"/>
          <p:cNvSpPr>
            <a:spLocks noChangeShapeType="1"/>
          </p:cNvSpPr>
          <p:nvPr/>
        </p:nvSpPr>
        <p:spPr bwMode="auto">
          <a:xfrm>
            <a:off x="6490315" y="2189304"/>
            <a:ext cx="701675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4151927" y="1417779"/>
            <a:ext cx="17113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7000"/>
              </a:lnSpc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NETWORK</a:t>
            </a:r>
          </a:p>
        </p:txBody>
      </p:sp>
      <p:sp>
        <p:nvSpPr>
          <p:cNvPr id="21" name="Line 10"/>
          <p:cNvSpPr>
            <a:spLocks noChangeShapeType="1"/>
          </p:cNvSpPr>
          <p:nvPr/>
        </p:nvSpPr>
        <p:spPr bwMode="auto">
          <a:xfrm>
            <a:off x="3442315" y="4018104"/>
            <a:ext cx="2809875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11"/>
          <p:cNvSpPr>
            <a:spLocks noChangeArrowheads="1"/>
          </p:cNvSpPr>
          <p:nvPr/>
        </p:nvSpPr>
        <p:spPr bwMode="auto">
          <a:xfrm>
            <a:off x="4251940" y="3433904"/>
            <a:ext cx="1204912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7000"/>
              </a:lnSpc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User ID</a:t>
            </a:r>
          </a:p>
        </p:txBody>
      </p:sp>
      <p:sp>
        <p:nvSpPr>
          <p:cNvPr id="23" name="Line 12"/>
          <p:cNvSpPr>
            <a:spLocks noChangeShapeType="1"/>
          </p:cNvSpPr>
          <p:nvPr/>
        </p:nvSpPr>
        <p:spPr bwMode="auto">
          <a:xfrm flipH="1">
            <a:off x="3467715" y="4876942"/>
            <a:ext cx="2797175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13"/>
          <p:cNvSpPr>
            <a:spLocks noChangeArrowheads="1"/>
          </p:cNvSpPr>
          <p:nvPr/>
        </p:nvSpPr>
        <p:spPr bwMode="auto">
          <a:xfrm>
            <a:off x="4075727" y="4268929"/>
            <a:ext cx="1592263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7000"/>
              </a:lnSpc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Challenge</a:t>
            </a:r>
          </a:p>
        </p:txBody>
      </p:sp>
      <p:sp>
        <p:nvSpPr>
          <p:cNvPr id="25" name="Line 14"/>
          <p:cNvSpPr>
            <a:spLocks noChangeShapeType="1"/>
          </p:cNvSpPr>
          <p:nvPr/>
        </p:nvSpPr>
        <p:spPr bwMode="auto">
          <a:xfrm>
            <a:off x="3593127" y="5723079"/>
            <a:ext cx="2546350" cy="0"/>
          </a:xfrm>
          <a:prstGeom prst="line">
            <a:avLst/>
          </a:prstGeom>
          <a:noFill/>
          <a:ln w="508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15"/>
          <p:cNvSpPr>
            <a:spLocks noChangeArrowheads="1"/>
          </p:cNvSpPr>
          <p:nvPr/>
        </p:nvSpPr>
        <p:spPr bwMode="auto">
          <a:xfrm>
            <a:off x="4075727" y="5138879"/>
            <a:ext cx="159385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7000"/>
              </a:lnSpc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Response</a:t>
            </a:r>
          </a:p>
        </p:txBody>
      </p:sp>
    </p:spTree>
    <p:extLst>
      <p:ext uri="{BB962C8B-B14F-4D97-AF65-F5344CB8AC3E}">
        <p14:creationId xmlns:p14="http://schemas.microsoft.com/office/powerpoint/2010/main" val="2353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Cryptographic Technology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Line 3"/>
          <p:cNvSpPr>
            <a:spLocks noChangeShapeType="1"/>
          </p:cNvSpPr>
          <p:nvPr/>
        </p:nvSpPr>
        <p:spPr bwMode="auto">
          <a:xfrm>
            <a:off x="4981575" y="700088"/>
            <a:ext cx="0" cy="13144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4"/>
          <p:cNvSpPr>
            <a:spLocks noChangeShapeType="1"/>
          </p:cNvSpPr>
          <p:nvPr/>
        </p:nvSpPr>
        <p:spPr bwMode="auto">
          <a:xfrm>
            <a:off x="2487613" y="2027238"/>
            <a:ext cx="50133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>
            <a:off x="2501900" y="2017713"/>
            <a:ext cx="0" cy="26987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7513638" y="2008188"/>
            <a:ext cx="0" cy="26987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1442050" y="2682875"/>
            <a:ext cx="2108590" cy="1256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algn="ctr" defTabSz="895350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SYMMETRIC </a:t>
            </a:r>
            <a:r>
              <a:rPr lang="en-US" b="1" dirty="0">
                <a:solidFill>
                  <a:schemeClr val="tx2"/>
                </a:solidFill>
                <a:latin typeface="Arial" charset="0"/>
              </a:rPr>
              <a:t>KEY </a:t>
            </a:r>
          </a:p>
          <a:p>
            <a:pPr algn="ctr" defTabSz="895350">
              <a:lnSpc>
                <a:spcPct val="87000"/>
              </a:lnSpc>
            </a:pPr>
            <a:endParaRPr lang="en-US" b="1" dirty="0">
              <a:solidFill>
                <a:schemeClr val="tx2"/>
              </a:solidFill>
              <a:latin typeface="Arial" charset="0"/>
            </a:endParaRPr>
          </a:p>
          <a:p>
            <a:pPr algn="ctr" defTabSz="895350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Secret </a:t>
            </a:r>
            <a:r>
              <a:rPr lang="en-US" b="1" dirty="0">
                <a:solidFill>
                  <a:schemeClr val="tx2"/>
                </a:solidFill>
                <a:latin typeface="Arial" charset="0"/>
              </a:rPr>
              <a:t>Key</a:t>
            </a:r>
          </a:p>
          <a:p>
            <a:pPr algn="ctr" defTabSz="895350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Single Key</a:t>
            </a:r>
          </a:p>
          <a:p>
            <a:pPr algn="ctr" defTabSz="895350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Conventional</a:t>
            </a: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6386306" y="2682875"/>
            <a:ext cx="2275302" cy="1015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algn="ctr" defTabSz="895350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ASYMMETRIC </a:t>
            </a:r>
            <a:r>
              <a:rPr lang="en-US" b="1" dirty="0">
                <a:solidFill>
                  <a:schemeClr val="tx2"/>
                </a:solidFill>
                <a:latin typeface="Arial" charset="0"/>
              </a:rPr>
              <a:t>KEY </a:t>
            </a:r>
          </a:p>
          <a:p>
            <a:pPr algn="ctr" defTabSz="895350">
              <a:lnSpc>
                <a:spcPct val="87000"/>
              </a:lnSpc>
            </a:pPr>
            <a:endParaRPr lang="en-US" b="1" dirty="0">
              <a:solidFill>
                <a:schemeClr val="tx2"/>
              </a:solidFill>
              <a:latin typeface="Arial" charset="0"/>
            </a:endParaRPr>
          </a:p>
          <a:p>
            <a:pPr algn="ctr" defTabSz="895350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Public </a:t>
            </a:r>
            <a:r>
              <a:rPr lang="en-US" b="1" dirty="0">
                <a:solidFill>
                  <a:schemeClr val="tx2"/>
                </a:solidFill>
                <a:latin typeface="Arial" charset="0"/>
              </a:rPr>
              <a:t>Key</a:t>
            </a:r>
          </a:p>
          <a:p>
            <a:pPr algn="ctr" defTabSz="895350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Public-Private Key</a:t>
            </a:r>
            <a:endParaRPr lang="en-US" b="1" dirty="0">
              <a:solidFill>
                <a:schemeClr val="tx2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190500" y="1403184"/>
            <a:ext cx="9705975" cy="4102266"/>
          </a:xfrm>
        </p:spPr>
        <p:txBody>
          <a:bodyPr/>
          <a:lstStyle/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 smtClean="0"/>
              <a:t>Symmetric-key encryption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 smtClean="0"/>
              <a:t>Symmetric-key </a:t>
            </a:r>
            <a:r>
              <a:rPr lang="en-US" dirty="0"/>
              <a:t>message authentication codes (MAC)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 smtClean="0"/>
              <a:t>Public-key encryption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 smtClean="0"/>
              <a:t>Public-key digital signatures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/>
              <a:t>Message digests (hash functions</a:t>
            </a:r>
            <a:r>
              <a:rPr lang="en-US" dirty="0" smtClean="0"/>
              <a:t>)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endParaRPr lang="en-US" dirty="0"/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 smtClean="0"/>
              <a:t>Public-key certificates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/>
              <a:t>Public-key key agreement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 smtClean="0"/>
              <a:t>Challenge-response authentication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dirty="0" smtClean="0"/>
              <a:t>Replay protection</a:t>
            </a:r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3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World-Leadi</a:t>
            </a:r>
            <a:r>
              <a:rPr lang="en-US" sz="1600" i="1" dirty="0"/>
              <a:t>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Cryptographic </a:t>
            </a: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Technology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24563" y="2906057"/>
            <a:ext cx="2733677" cy="400110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SSL uses all of these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24563" y="3750773"/>
            <a:ext cx="2733677" cy="1015663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ATMs run on </a:t>
            </a:r>
            <a:r>
              <a:rPr lang="en-US" sz="2000" b="1" dirty="0">
                <a:solidFill>
                  <a:srgbClr val="FF0000"/>
                </a:solidFill>
              </a:rPr>
              <a:t>s</a:t>
            </a:r>
            <a:r>
              <a:rPr lang="en-US" sz="2000" b="1" dirty="0" smtClean="0">
                <a:solidFill>
                  <a:srgbClr val="FF0000"/>
                </a:solidFill>
              </a:rPr>
              <a:t>ymmetric-key technology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08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600075" y="1403184"/>
            <a:ext cx="8972549" cy="4102266"/>
          </a:xfrm>
        </p:spPr>
        <p:txBody>
          <a:bodyPr/>
          <a:lstStyle/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600" dirty="0" smtClean="0"/>
              <a:t>confidentiality</a:t>
            </a:r>
          </a:p>
          <a:p>
            <a:pPr marL="1054100" lvl="1" indent="-514350">
              <a:buSzPct val="100000"/>
              <a:buFont typeface="Wingdings" pitchFamily="2" charset="2"/>
              <a:buChar char="v"/>
            </a:pPr>
            <a:r>
              <a:rPr lang="en-US" sz="3200" dirty="0" smtClean="0"/>
              <a:t>crypto keys leak profusely via side channels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600" dirty="0" smtClean="0"/>
              <a:t>integrity + authentication</a:t>
            </a:r>
          </a:p>
          <a:p>
            <a:pPr marL="1054100" lvl="1" indent="-514350">
              <a:buSzPct val="100000"/>
              <a:buFont typeface="Wingdings" pitchFamily="2" charset="2"/>
              <a:buChar char="v"/>
            </a:pPr>
            <a:r>
              <a:rPr lang="en-US" sz="3200" dirty="0" smtClean="0"/>
              <a:t>no point having one without the other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r>
              <a:rPr lang="en-US" sz="3600" dirty="0" smtClean="0"/>
              <a:t>non-repudiation</a:t>
            </a:r>
          </a:p>
          <a:p>
            <a:pPr marL="1054100" lvl="1" indent="-514350">
              <a:buSzPct val="100000"/>
              <a:buFont typeface="Wingdings" pitchFamily="2" charset="2"/>
              <a:buChar char="v"/>
            </a:pPr>
            <a:r>
              <a:rPr lang="en-US" sz="3200" dirty="0" smtClean="0"/>
              <a:t>requires asymmetric cryptography</a:t>
            </a:r>
          </a:p>
          <a:p>
            <a:pPr marL="1054100" lvl="1" indent="-514350">
              <a:buSzPct val="100000"/>
              <a:buFont typeface="Wingdings" pitchFamily="2" charset="2"/>
              <a:buChar char="v"/>
            </a:pPr>
            <a:r>
              <a:rPr lang="en-US" sz="3200" dirty="0"/>
              <a:t>s</a:t>
            </a:r>
            <a:r>
              <a:rPr lang="en-US" sz="3200" dirty="0" smtClean="0"/>
              <a:t>tronger form of integrity + authentication</a:t>
            </a:r>
          </a:p>
          <a:p>
            <a:pPr marL="622300" indent="-514350">
              <a:buSzPct val="100000"/>
              <a:buFont typeface="Wingdings" pitchFamily="2" charset="2"/>
              <a:buChar char="Ø"/>
            </a:pPr>
            <a:endParaRPr lang="en-US" sz="3600" dirty="0" smtClean="0"/>
          </a:p>
          <a:p>
            <a:pPr marL="622300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1090612" lvl="1" indent="-514350">
              <a:buSzPct val="100000"/>
              <a:buFont typeface="Wingdings" pitchFamily="2" charset="2"/>
              <a:buChar char="Ø"/>
              <a:defRPr/>
            </a:pPr>
            <a:endParaRPr lang="en-US" sz="3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919162" lvl="1" indent="-342900">
              <a:buSzPct val="100000"/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565150" indent="-457200">
              <a:buSzPct val="10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4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World-Leadi</a:t>
            </a:r>
            <a:r>
              <a:rPr lang="en-US" sz="1600" i="1" dirty="0"/>
              <a:t>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Cryptographic </a:t>
            </a: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Services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251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5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Symmetric-Key Encryption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860366" y="2371384"/>
            <a:ext cx="2128132" cy="1041206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</p:spPr>
        <p:txBody>
          <a:bodyPr wrap="none" lIns="99735" tIns="48992" rIns="99735" bIns="48992" anchor="ctr"/>
          <a:lstStyle/>
          <a:p>
            <a:pPr algn="ctr" defTabSz="986842"/>
            <a:r>
              <a:rPr lang="en-US" b="1" dirty="0">
                <a:solidFill>
                  <a:schemeClr val="tx2"/>
                </a:solidFill>
                <a:latin typeface="Arial" charset="0"/>
              </a:rPr>
              <a:t>Encryption</a:t>
            </a:r>
          </a:p>
          <a:p>
            <a:pPr algn="ctr" defTabSz="986842"/>
            <a:r>
              <a:rPr lang="en-US" b="1" dirty="0">
                <a:solidFill>
                  <a:schemeClr val="tx2"/>
                </a:solidFill>
                <a:latin typeface="Arial" charset="0"/>
              </a:rPr>
              <a:t>Algorithm E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6396647" y="2371384"/>
            <a:ext cx="2128132" cy="1041206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</p:spPr>
        <p:txBody>
          <a:bodyPr wrap="none" lIns="99735" tIns="48992" rIns="99735" bIns="48992" anchor="ctr"/>
          <a:lstStyle/>
          <a:p>
            <a:pPr algn="ctr" defTabSz="986842"/>
            <a:r>
              <a:rPr lang="en-US" b="1" dirty="0">
                <a:solidFill>
                  <a:schemeClr val="tx2"/>
                </a:solidFill>
                <a:latin typeface="Arial" charset="0"/>
              </a:rPr>
              <a:t>Decryption</a:t>
            </a:r>
          </a:p>
          <a:p>
            <a:pPr algn="ctr" defTabSz="986842"/>
            <a:r>
              <a:rPr lang="en-US" b="1" dirty="0">
                <a:solidFill>
                  <a:schemeClr val="tx2"/>
                </a:solidFill>
                <a:latin typeface="Arial" charset="0"/>
              </a:rPr>
              <a:t>Algorithm D</a:t>
            </a:r>
          </a:p>
        </p:txBody>
      </p:sp>
      <p:sp>
        <p:nvSpPr>
          <p:cNvPr id="16" name="Line 5"/>
          <p:cNvSpPr>
            <a:spLocks noChangeShapeType="1"/>
          </p:cNvSpPr>
          <p:nvPr/>
        </p:nvSpPr>
        <p:spPr bwMode="auto">
          <a:xfrm>
            <a:off x="784049" y="2891111"/>
            <a:ext cx="992312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17" name="Line 6"/>
          <p:cNvSpPr>
            <a:spLocks noChangeShapeType="1"/>
          </p:cNvSpPr>
          <p:nvPr/>
        </p:nvSpPr>
        <p:spPr bwMode="auto">
          <a:xfrm>
            <a:off x="4048002" y="2891111"/>
            <a:ext cx="2264640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18" name="Line 7"/>
          <p:cNvSpPr>
            <a:spLocks noChangeShapeType="1"/>
          </p:cNvSpPr>
          <p:nvPr/>
        </p:nvSpPr>
        <p:spPr bwMode="auto">
          <a:xfrm>
            <a:off x="8610534" y="2891111"/>
            <a:ext cx="992312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19" name="Rectangle 8"/>
          <p:cNvSpPr>
            <a:spLocks noChangeArrowheads="1"/>
          </p:cNvSpPr>
          <p:nvPr/>
        </p:nvSpPr>
        <p:spPr bwMode="auto">
          <a:xfrm>
            <a:off x="812231" y="1828905"/>
            <a:ext cx="766188" cy="5384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algn="ctr"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Plain-</a:t>
            </a:r>
          </a:p>
          <a:p>
            <a:pPr algn="ctr"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text</a:t>
            </a:r>
          </a:p>
        </p:txBody>
      </p:sp>
      <p:sp>
        <p:nvSpPr>
          <p:cNvPr id="20" name="Rectangle 9"/>
          <p:cNvSpPr>
            <a:spLocks noChangeArrowheads="1"/>
          </p:cNvSpPr>
          <p:nvPr/>
        </p:nvSpPr>
        <p:spPr bwMode="auto">
          <a:xfrm>
            <a:off x="8832977" y="1828905"/>
            <a:ext cx="766188" cy="5384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algn="ctr"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Plain-</a:t>
            </a:r>
          </a:p>
          <a:p>
            <a:pPr algn="ctr"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text</a:t>
            </a:r>
          </a:p>
        </p:txBody>
      </p:sp>
      <p:sp>
        <p:nvSpPr>
          <p:cNvPr id="21" name="Rectangle 10"/>
          <p:cNvSpPr>
            <a:spLocks noChangeArrowheads="1"/>
          </p:cNvSpPr>
          <p:nvPr/>
        </p:nvSpPr>
        <p:spPr bwMode="auto">
          <a:xfrm>
            <a:off x="4322768" y="1949387"/>
            <a:ext cx="1279149" cy="297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defTabSz="986842">
              <a:lnSpc>
                <a:spcPct val="87000"/>
              </a:lnSpc>
            </a:pPr>
            <a:r>
              <a:rPr lang="en-US" b="1" dirty="0" err="1">
                <a:solidFill>
                  <a:schemeClr val="tx2"/>
                </a:solidFill>
                <a:latin typeface="Arial" charset="0"/>
              </a:rPr>
              <a:t>Ciphertext</a:t>
            </a:r>
            <a:endParaRPr lang="en-US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2" name="Rectangle 11"/>
          <p:cNvSpPr>
            <a:spLocks noChangeArrowheads="1"/>
          </p:cNvSpPr>
          <p:nvPr/>
        </p:nvSpPr>
        <p:spPr bwMode="auto">
          <a:xfrm>
            <a:off x="3831783" y="1394064"/>
            <a:ext cx="2523079" cy="297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INSECURE CHANNEL</a:t>
            </a:r>
          </a:p>
        </p:txBody>
      </p:sp>
      <p:sp>
        <p:nvSpPr>
          <p:cNvPr id="23" name="Line 12"/>
          <p:cNvSpPr>
            <a:spLocks noChangeShapeType="1"/>
          </p:cNvSpPr>
          <p:nvPr/>
        </p:nvSpPr>
        <p:spPr bwMode="auto">
          <a:xfrm flipV="1">
            <a:off x="2938433" y="3356591"/>
            <a:ext cx="0" cy="1291444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24" name="Line 13"/>
          <p:cNvSpPr>
            <a:spLocks noChangeShapeType="1"/>
          </p:cNvSpPr>
          <p:nvPr/>
        </p:nvSpPr>
        <p:spPr bwMode="auto">
          <a:xfrm flipV="1">
            <a:off x="7474714" y="3356591"/>
            <a:ext cx="0" cy="1291444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25" name="Rectangle 14"/>
          <p:cNvSpPr>
            <a:spLocks noChangeArrowheads="1"/>
          </p:cNvSpPr>
          <p:nvPr/>
        </p:nvSpPr>
        <p:spPr bwMode="auto">
          <a:xfrm>
            <a:off x="2745923" y="4875525"/>
            <a:ext cx="291699" cy="297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defTabSz="986842">
              <a:lnSpc>
                <a:spcPct val="87000"/>
              </a:lnSpc>
            </a:pPr>
            <a:r>
              <a:rPr lang="en-US" dirty="0"/>
              <a:t>K</a:t>
            </a:r>
          </a:p>
        </p:txBody>
      </p:sp>
      <p:sp>
        <p:nvSpPr>
          <p:cNvPr id="26" name="Rectangle 15"/>
          <p:cNvSpPr>
            <a:spLocks noChangeArrowheads="1"/>
          </p:cNvSpPr>
          <p:nvPr/>
        </p:nvSpPr>
        <p:spPr bwMode="auto">
          <a:xfrm>
            <a:off x="7254202" y="4847528"/>
            <a:ext cx="291699" cy="297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defTabSz="986842">
              <a:lnSpc>
                <a:spcPct val="87000"/>
              </a:lnSpc>
            </a:pPr>
            <a:r>
              <a:rPr lang="en-US" dirty="0"/>
              <a:t>K</a:t>
            </a:r>
          </a:p>
        </p:txBody>
      </p:sp>
      <p:sp>
        <p:nvSpPr>
          <p:cNvPr id="27" name="Rectangle 16"/>
          <p:cNvSpPr>
            <a:spLocks noChangeArrowheads="1"/>
          </p:cNvSpPr>
          <p:nvPr/>
        </p:nvSpPr>
        <p:spPr bwMode="auto">
          <a:xfrm>
            <a:off x="404865" y="4875525"/>
            <a:ext cx="1804934" cy="77942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algn="ctr" defTabSz="986842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Symmetric </a:t>
            </a:r>
            <a:r>
              <a:rPr lang="en-US" b="1" dirty="0">
                <a:solidFill>
                  <a:schemeClr val="tx2"/>
                </a:solidFill>
                <a:latin typeface="Arial" charset="0"/>
              </a:rPr>
              <a:t>Key</a:t>
            </a:r>
          </a:p>
          <a:p>
            <a:pPr algn="ctr"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shared by</a:t>
            </a:r>
          </a:p>
          <a:p>
            <a:pPr algn="ctr"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A and B</a:t>
            </a:r>
          </a:p>
        </p:txBody>
      </p:sp>
      <p:sp>
        <p:nvSpPr>
          <p:cNvPr id="28" name="Line 17"/>
          <p:cNvSpPr>
            <a:spLocks noChangeShapeType="1"/>
          </p:cNvSpPr>
          <p:nvPr/>
        </p:nvSpPr>
        <p:spPr bwMode="auto">
          <a:xfrm flipV="1">
            <a:off x="5360584" y="4989270"/>
            <a:ext cx="1601349" cy="713969"/>
          </a:xfrm>
          <a:prstGeom prst="line">
            <a:avLst/>
          </a:prstGeom>
          <a:noFill/>
          <a:ln w="76200" cmpd="tri">
            <a:solidFill>
              <a:srgbClr val="063DE8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29" name="Rectangle 18"/>
          <p:cNvSpPr>
            <a:spLocks noChangeArrowheads="1"/>
          </p:cNvSpPr>
          <p:nvPr/>
        </p:nvSpPr>
        <p:spPr bwMode="auto">
          <a:xfrm>
            <a:off x="4213647" y="5856436"/>
            <a:ext cx="2292247" cy="77942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algn="ctr" defTabSz="986842">
              <a:lnSpc>
                <a:spcPct val="87000"/>
              </a:lnSpc>
            </a:pPr>
            <a:r>
              <a:rPr lang="en-US" dirty="0"/>
              <a:t>SECURE CHANNEL</a:t>
            </a:r>
          </a:p>
          <a:p>
            <a:pPr algn="ctr" defTabSz="986842">
              <a:lnSpc>
                <a:spcPct val="87000"/>
              </a:lnSpc>
            </a:pPr>
            <a:r>
              <a:rPr lang="en-US" dirty="0"/>
              <a:t>Confidentiality</a:t>
            </a:r>
          </a:p>
          <a:p>
            <a:pPr algn="ctr" defTabSz="986842">
              <a:lnSpc>
                <a:spcPct val="87000"/>
              </a:lnSpc>
            </a:pPr>
            <a:r>
              <a:rPr lang="en-US" dirty="0"/>
              <a:t>Integrity</a:t>
            </a:r>
          </a:p>
        </p:txBody>
      </p:sp>
      <p:sp>
        <p:nvSpPr>
          <p:cNvPr id="30" name="Line 19"/>
          <p:cNvSpPr>
            <a:spLocks noChangeShapeType="1"/>
          </p:cNvSpPr>
          <p:nvPr/>
        </p:nvSpPr>
        <p:spPr bwMode="auto">
          <a:xfrm flipH="1" flipV="1">
            <a:off x="3200949" y="5101266"/>
            <a:ext cx="2184135" cy="603725"/>
          </a:xfrm>
          <a:prstGeom prst="line">
            <a:avLst/>
          </a:prstGeom>
          <a:noFill/>
          <a:ln w="76200" cmpd="tri">
            <a:solidFill>
              <a:srgbClr val="063DE8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31" name="Rectangle 20"/>
          <p:cNvSpPr>
            <a:spLocks noChangeArrowheads="1"/>
          </p:cNvSpPr>
          <p:nvPr/>
        </p:nvSpPr>
        <p:spPr bwMode="auto">
          <a:xfrm>
            <a:off x="560035" y="3603330"/>
            <a:ext cx="618726" cy="776740"/>
          </a:xfrm>
          <a:prstGeom prst="rect">
            <a:avLst/>
          </a:prstGeom>
          <a:solidFill>
            <a:schemeClr val="bg1"/>
          </a:solidFill>
          <a:ln w="50800">
            <a:solidFill>
              <a:srgbClr val="063DE8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68239" tIns="27995" rIns="68239" bIns="27995">
            <a:spAutoFit/>
          </a:bodyPr>
          <a:lstStyle/>
          <a:p>
            <a:pPr defTabSz="986842">
              <a:lnSpc>
                <a:spcPct val="90000"/>
              </a:lnSpc>
            </a:pPr>
            <a:r>
              <a:rPr lang="en-US" sz="5200" b="1" dirty="0">
                <a:solidFill>
                  <a:schemeClr val="tx2"/>
                </a:solidFill>
              </a:rPr>
              <a:t>A</a:t>
            </a:r>
          </a:p>
        </p:txBody>
      </p:sp>
      <p:sp>
        <p:nvSpPr>
          <p:cNvPr id="32" name="Rectangle 21"/>
          <p:cNvSpPr>
            <a:spLocks noChangeArrowheads="1"/>
          </p:cNvSpPr>
          <p:nvPr/>
        </p:nvSpPr>
        <p:spPr bwMode="auto">
          <a:xfrm>
            <a:off x="9051562" y="3603330"/>
            <a:ext cx="618726" cy="776740"/>
          </a:xfrm>
          <a:prstGeom prst="rect">
            <a:avLst/>
          </a:prstGeom>
          <a:solidFill>
            <a:schemeClr val="bg1"/>
          </a:solidFill>
          <a:ln w="50800">
            <a:solidFill>
              <a:srgbClr val="063DE8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68239" tIns="27995" rIns="68239" bIns="27995">
            <a:spAutoFit/>
          </a:bodyPr>
          <a:lstStyle/>
          <a:p>
            <a:pPr defTabSz="986842">
              <a:lnSpc>
                <a:spcPct val="90000"/>
              </a:lnSpc>
            </a:pPr>
            <a:r>
              <a:rPr lang="en-US" sz="5200" b="1" dirty="0">
                <a:solidFill>
                  <a:schemeClr val="tx2"/>
                </a:solidFill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Symmetric Key </a:t>
            </a:r>
          </a:p>
          <a:p>
            <a:pPr algn="ctr" eaLnBrk="0">
              <a:defRPr/>
            </a:pPr>
            <a:r>
              <a:rPr lang="en-US" sz="2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Message Authentication Code</a:t>
            </a:r>
            <a:endParaRPr lang="en-US" sz="2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2154238" y="2635250"/>
            <a:ext cx="1930400" cy="944563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defTabSz="895350"/>
            <a:r>
              <a:rPr lang="en-US" b="1">
                <a:solidFill>
                  <a:schemeClr val="tx2"/>
                </a:solidFill>
                <a:latin typeface="Arial" charset="0"/>
              </a:rPr>
              <a:t>MAC</a:t>
            </a:r>
          </a:p>
          <a:p>
            <a:pPr algn="ctr" defTabSz="895350"/>
            <a:r>
              <a:rPr lang="en-US" b="1">
                <a:solidFill>
                  <a:schemeClr val="tx2"/>
                </a:solidFill>
                <a:latin typeface="Arial" charset="0"/>
              </a:rPr>
              <a:t>Algorithm M</a:t>
            </a:r>
          </a:p>
        </p:txBody>
      </p:sp>
      <p:sp>
        <p:nvSpPr>
          <p:cNvPr id="28" name="Rectangle 4"/>
          <p:cNvSpPr>
            <a:spLocks noChangeArrowheads="1"/>
          </p:cNvSpPr>
          <p:nvPr/>
        </p:nvSpPr>
        <p:spPr bwMode="auto">
          <a:xfrm>
            <a:off x="6269038" y="2635250"/>
            <a:ext cx="1930400" cy="944563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 defTabSz="895350"/>
            <a:r>
              <a:rPr lang="en-US" b="1">
                <a:solidFill>
                  <a:schemeClr val="tx2"/>
                </a:solidFill>
                <a:latin typeface="Arial" charset="0"/>
              </a:rPr>
              <a:t>Verification</a:t>
            </a:r>
          </a:p>
          <a:p>
            <a:pPr algn="ctr" defTabSz="895350"/>
            <a:r>
              <a:rPr lang="en-US" b="1">
                <a:solidFill>
                  <a:schemeClr val="tx2"/>
                </a:solidFill>
                <a:latin typeface="Arial" charset="0"/>
              </a:rPr>
              <a:t>Algorithm V</a:t>
            </a:r>
          </a:p>
        </p:txBody>
      </p:sp>
      <p:sp>
        <p:nvSpPr>
          <p:cNvPr id="29" name="Line 5"/>
          <p:cNvSpPr>
            <a:spLocks noChangeShapeType="1"/>
          </p:cNvSpPr>
          <p:nvPr/>
        </p:nvSpPr>
        <p:spPr bwMode="auto">
          <a:xfrm>
            <a:off x="1177925" y="3106738"/>
            <a:ext cx="900113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Line 6"/>
          <p:cNvSpPr>
            <a:spLocks noChangeShapeType="1"/>
          </p:cNvSpPr>
          <p:nvPr/>
        </p:nvSpPr>
        <p:spPr bwMode="auto">
          <a:xfrm>
            <a:off x="4138613" y="3106738"/>
            <a:ext cx="2054225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Line 7"/>
          <p:cNvSpPr>
            <a:spLocks noChangeShapeType="1"/>
          </p:cNvSpPr>
          <p:nvPr/>
        </p:nvSpPr>
        <p:spPr bwMode="auto">
          <a:xfrm>
            <a:off x="8277225" y="3106738"/>
            <a:ext cx="900113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1068388" y="2155825"/>
            <a:ext cx="965200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algn="ctr"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Plain-</a:t>
            </a:r>
          </a:p>
          <a:p>
            <a:pPr algn="ctr"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text</a:t>
            </a:r>
          </a:p>
        </p:txBody>
      </p:sp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8242300" y="2130425"/>
            <a:ext cx="1169988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algn="ctr" defTabSz="895350">
              <a:lnSpc>
                <a:spcPct val="87000"/>
              </a:lnSpc>
            </a:pPr>
            <a:r>
              <a:rPr lang="en-US" b="1">
                <a:solidFill>
                  <a:schemeClr val="tx2"/>
                </a:solidFill>
                <a:latin typeface="Arial" charset="0"/>
              </a:rPr>
              <a:t>Yes/No</a:t>
            </a:r>
          </a:p>
        </p:txBody>
      </p:sp>
      <p:sp>
        <p:nvSpPr>
          <p:cNvPr id="34" name="Rectangle 10"/>
          <p:cNvSpPr>
            <a:spLocks noChangeArrowheads="1"/>
          </p:cNvSpPr>
          <p:nvPr/>
        </p:nvSpPr>
        <p:spPr bwMode="auto">
          <a:xfrm>
            <a:off x="4240670" y="2057241"/>
            <a:ext cx="1875512" cy="2922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1912" tIns="25400" rIns="61912" bIns="25400">
            <a:spAutoFit/>
          </a:bodyPr>
          <a:lstStyle/>
          <a:p>
            <a:pPr algn="ctr" defTabSz="895350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Plaintext + MAC</a:t>
            </a:r>
          </a:p>
        </p:txBody>
      </p:sp>
      <p:sp>
        <p:nvSpPr>
          <p:cNvPr id="35" name="Rectangle 11"/>
          <p:cNvSpPr>
            <a:spLocks noChangeArrowheads="1"/>
          </p:cNvSpPr>
          <p:nvPr/>
        </p:nvSpPr>
        <p:spPr bwMode="auto">
          <a:xfrm>
            <a:off x="3840163" y="1539795"/>
            <a:ext cx="2676526" cy="2922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61912" tIns="25400" rIns="61912" bIns="25400">
            <a:spAutoFit/>
          </a:bodyPr>
          <a:lstStyle/>
          <a:p>
            <a:pPr algn="ctr" defTabSz="895350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INSECURE CHANNEL</a:t>
            </a:r>
          </a:p>
        </p:txBody>
      </p:sp>
      <p:sp>
        <p:nvSpPr>
          <p:cNvPr id="36" name="Line 12"/>
          <p:cNvSpPr>
            <a:spLocks noChangeShapeType="1"/>
          </p:cNvSpPr>
          <p:nvPr/>
        </p:nvSpPr>
        <p:spPr bwMode="auto">
          <a:xfrm flipV="1">
            <a:off x="3132138" y="3529013"/>
            <a:ext cx="0" cy="1171575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Line 13"/>
          <p:cNvSpPr>
            <a:spLocks noChangeShapeType="1"/>
          </p:cNvSpPr>
          <p:nvPr/>
        </p:nvSpPr>
        <p:spPr bwMode="auto">
          <a:xfrm flipV="1">
            <a:off x="7246938" y="3529013"/>
            <a:ext cx="0" cy="1171575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Rectangle 15"/>
          <p:cNvSpPr>
            <a:spLocks noChangeArrowheads="1"/>
          </p:cNvSpPr>
          <p:nvPr/>
        </p:nvSpPr>
        <p:spPr bwMode="auto">
          <a:xfrm>
            <a:off x="974725" y="3752850"/>
            <a:ext cx="606425" cy="746125"/>
          </a:xfrm>
          <a:prstGeom prst="rect">
            <a:avLst/>
          </a:prstGeom>
          <a:solidFill>
            <a:schemeClr val="bg1"/>
          </a:solidFill>
          <a:ln w="50800">
            <a:solidFill>
              <a:srgbClr val="063DE8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90000"/>
              </a:lnSpc>
            </a:pPr>
            <a:r>
              <a:rPr lang="en-US" sz="4700" b="1">
                <a:solidFill>
                  <a:schemeClr val="tx2"/>
                </a:solidFill>
                <a:latin typeface="Arial" charset="0"/>
              </a:rPr>
              <a:t>A</a:t>
            </a:r>
          </a:p>
        </p:txBody>
      </p:sp>
      <p:sp>
        <p:nvSpPr>
          <p:cNvPr id="48" name="Rectangle 16"/>
          <p:cNvSpPr>
            <a:spLocks noChangeArrowheads="1"/>
          </p:cNvSpPr>
          <p:nvPr/>
        </p:nvSpPr>
        <p:spPr bwMode="auto">
          <a:xfrm>
            <a:off x="8677275" y="3752850"/>
            <a:ext cx="606425" cy="746125"/>
          </a:xfrm>
          <a:prstGeom prst="rect">
            <a:avLst/>
          </a:prstGeom>
          <a:solidFill>
            <a:schemeClr val="bg1"/>
          </a:solidFill>
          <a:ln w="50800">
            <a:solidFill>
              <a:srgbClr val="063DE8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61912" tIns="25400" rIns="61912" bIns="25400">
            <a:spAutoFit/>
          </a:bodyPr>
          <a:lstStyle/>
          <a:p>
            <a:pPr defTabSz="895350">
              <a:lnSpc>
                <a:spcPct val="90000"/>
              </a:lnSpc>
            </a:pPr>
            <a:r>
              <a:rPr lang="en-US" sz="4700" b="1">
                <a:solidFill>
                  <a:schemeClr val="tx2"/>
                </a:solidFill>
                <a:latin typeface="Arial" charset="0"/>
              </a:rPr>
              <a:t>B</a:t>
            </a:r>
          </a:p>
        </p:txBody>
      </p:sp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2745923" y="4875525"/>
            <a:ext cx="304523" cy="297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K</a:t>
            </a:r>
          </a:p>
        </p:txBody>
      </p:sp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7254202" y="4847528"/>
            <a:ext cx="304523" cy="297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K</a:t>
            </a:r>
          </a:p>
        </p:txBody>
      </p:sp>
      <p:sp>
        <p:nvSpPr>
          <p:cNvPr id="23" name="Line 17"/>
          <p:cNvSpPr>
            <a:spLocks noChangeShapeType="1"/>
          </p:cNvSpPr>
          <p:nvPr/>
        </p:nvSpPr>
        <p:spPr bwMode="auto">
          <a:xfrm flipV="1">
            <a:off x="5360584" y="4989270"/>
            <a:ext cx="1601349" cy="713969"/>
          </a:xfrm>
          <a:prstGeom prst="line">
            <a:avLst/>
          </a:prstGeom>
          <a:noFill/>
          <a:ln w="76200" cmpd="tri">
            <a:solidFill>
              <a:srgbClr val="063DE8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4213647" y="5856436"/>
            <a:ext cx="2292247" cy="77942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algn="ctr"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SECURE </a:t>
            </a: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CHANNEL</a:t>
            </a:r>
          </a:p>
          <a:p>
            <a:pPr algn="ctr" defTabSz="986842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</a:rPr>
              <a:t>Confidentiality</a:t>
            </a:r>
          </a:p>
          <a:p>
            <a:pPr algn="ctr" defTabSz="986842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Integrity</a:t>
            </a:r>
            <a:endParaRPr lang="en-US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5" name="Line 19"/>
          <p:cNvSpPr>
            <a:spLocks noChangeShapeType="1"/>
          </p:cNvSpPr>
          <p:nvPr/>
        </p:nvSpPr>
        <p:spPr bwMode="auto">
          <a:xfrm flipH="1" flipV="1">
            <a:off x="3200949" y="5101266"/>
            <a:ext cx="2184135" cy="603725"/>
          </a:xfrm>
          <a:prstGeom prst="line">
            <a:avLst/>
          </a:prstGeom>
          <a:noFill/>
          <a:ln w="76200" cmpd="tri">
            <a:solidFill>
              <a:srgbClr val="063DE8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7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Public-Key Encryption</a:t>
            </a:r>
            <a:endParaRPr lang="en-US" sz="40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2103969" y="2481633"/>
            <a:ext cx="1930400" cy="944563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Encryption</a:t>
            </a:r>
          </a:p>
          <a:p>
            <a:pPr algn="ctr"/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Algorithm E</a:t>
            </a:r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6218769" y="2481633"/>
            <a:ext cx="1930400" cy="944563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Decryption</a:t>
            </a:r>
          </a:p>
          <a:p>
            <a:pPr algn="ctr"/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Algorithm D</a:t>
            </a:r>
          </a:p>
        </p:txBody>
      </p:sp>
      <p:sp>
        <p:nvSpPr>
          <p:cNvPr id="35" name="Line 5"/>
          <p:cNvSpPr>
            <a:spLocks noChangeShapeType="1"/>
          </p:cNvSpPr>
          <p:nvPr/>
        </p:nvSpPr>
        <p:spPr bwMode="auto">
          <a:xfrm>
            <a:off x="1127656" y="2953121"/>
            <a:ext cx="900113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Line 6"/>
          <p:cNvSpPr>
            <a:spLocks noChangeShapeType="1"/>
          </p:cNvSpPr>
          <p:nvPr/>
        </p:nvSpPr>
        <p:spPr bwMode="auto">
          <a:xfrm>
            <a:off x="4088344" y="2953121"/>
            <a:ext cx="2054225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Line 7"/>
          <p:cNvSpPr>
            <a:spLocks noChangeShapeType="1"/>
          </p:cNvSpPr>
          <p:nvPr/>
        </p:nvSpPr>
        <p:spPr bwMode="auto">
          <a:xfrm>
            <a:off x="8226956" y="2953121"/>
            <a:ext cx="900113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8"/>
          <p:cNvSpPr>
            <a:spLocks noChangeArrowheads="1"/>
          </p:cNvSpPr>
          <p:nvPr/>
        </p:nvSpPr>
        <p:spPr bwMode="auto">
          <a:xfrm>
            <a:off x="1018119" y="2002208"/>
            <a:ext cx="96520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7000"/>
              </a:lnSpc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Plain-</a:t>
            </a:r>
          </a:p>
          <a:p>
            <a:pPr algn="ctr">
              <a:lnSpc>
                <a:spcPct val="87000"/>
              </a:lnSpc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text</a:t>
            </a:r>
          </a:p>
        </p:txBody>
      </p:sp>
      <p:sp>
        <p:nvSpPr>
          <p:cNvPr id="39" name="Rectangle 9"/>
          <p:cNvSpPr>
            <a:spLocks noChangeArrowheads="1"/>
          </p:cNvSpPr>
          <p:nvPr/>
        </p:nvSpPr>
        <p:spPr bwMode="auto">
          <a:xfrm>
            <a:off x="8293631" y="1976808"/>
            <a:ext cx="96520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7000"/>
              </a:lnSpc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Plain-</a:t>
            </a:r>
          </a:p>
          <a:p>
            <a:pPr algn="ctr">
              <a:lnSpc>
                <a:spcPct val="87000"/>
              </a:lnSpc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text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4337581" y="2051421"/>
            <a:ext cx="16319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7000"/>
              </a:lnSpc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Ciphertext</a:t>
            </a:r>
          </a:p>
        </p:txBody>
      </p:sp>
      <p:sp>
        <p:nvSpPr>
          <p:cNvPr id="41" name="Rectangle 11"/>
          <p:cNvSpPr>
            <a:spLocks noChangeArrowheads="1"/>
          </p:cNvSpPr>
          <p:nvPr/>
        </p:nvSpPr>
        <p:spPr bwMode="auto">
          <a:xfrm>
            <a:off x="3434294" y="1292596"/>
            <a:ext cx="32893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7000"/>
              </a:lnSpc>
            </a:pP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INSECURE CHANNEL</a:t>
            </a:r>
          </a:p>
        </p:txBody>
      </p:sp>
      <p:sp>
        <p:nvSpPr>
          <p:cNvPr id="42" name="Line 12"/>
          <p:cNvSpPr>
            <a:spLocks noChangeShapeType="1"/>
          </p:cNvSpPr>
          <p:nvPr/>
        </p:nvSpPr>
        <p:spPr bwMode="auto">
          <a:xfrm flipV="1">
            <a:off x="3081869" y="3375396"/>
            <a:ext cx="0" cy="1171575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Line 13"/>
          <p:cNvSpPr>
            <a:spLocks noChangeShapeType="1"/>
          </p:cNvSpPr>
          <p:nvPr/>
        </p:nvSpPr>
        <p:spPr bwMode="auto">
          <a:xfrm flipV="1">
            <a:off x="7196669" y="3375396"/>
            <a:ext cx="0" cy="1171575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Rectangle 14"/>
          <p:cNvSpPr>
            <a:spLocks noChangeArrowheads="1"/>
          </p:cNvSpPr>
          <p:nvPr/>
        </p:nvSpPr>
        <p:spPr bwMode="auto">
          <a:xfrm>
            <a:off x="2078569" y="4727946"/>
            <a:ext cx="224155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7000"/>
              </a:lnSpc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B's Public Key</a:t>
            </a:r>
          </a:p>
        </p:txBody>
      </p:sp>
      <p:sp>
        <p:nvSpPr>
          <p:cNvPr id="45" name="Rectangle 15"/>
          <p:cNvSpPr>
            <a:spLocks noChangeArrowheads="1"/>
          </p:cNvSpPr>
          <p:nvPr/>
        </p:nvSpPr>
        <p:spPr bwMode="auto">
          <a:xfrm>
            <a:off x="6093356" y="4678733"/>
            <a:ext cx="23463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7000"/>
              </a:lnSpc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B's Private Key</a:t>
            </a:r>
          </a:p>
        </p:txBody>
      </p:sp>
      <p:sp>
        <p:nvSpPr>
          <p:cNvPr id="48" name="Rectangle 18"/>
          <p:cNvSpPr>
            <a:spLocks noChangeArrowheads="1"/>
          </p:cNvSpPr>
          <p:nvPr/>
        </p:nvSpPr>
        <p:spPr bwMode="auto">
          <a:xfrm>
            <a:off x="924456" y="3599233"/>
            <a:ext cx="606425" cy="746125"/>
          </a:xfrm>
          <a:prstGeom prst="rect">
            <a:avLst/>
          </a:prstGeom>
          <a:solidFill>
            <a:schemeClr val="bg1"/>
          </a:solidFill>
          <a:ln w="50800">
            <a:solidFill>
              <a:srgbClr val="063DE8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4700" b="1">
                <a:solidFill>
                  <a:schemeClr val="tx2"/>
                </a:solidFill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49" name="Rectangle 19"/>
          <p:cNvSpPr>
            <a:spLocks noChangeArrowheads="1"/>
          </p:cNvSpPr>
          <p:nvPr/>
        </p:nvSpPr>
        <p:spPr bwMode="auto">
          <a:xfrm>
            <a:off x="8627006" y="3599233"/>
            <a:ext cx="606425" cy="746125"/>
          </a:xfrm>
          <a:prstGeom prst="rect">
            <a:avLst/>
          </a:prstGeom>
          <a:solidFill>
            <a:schemeClr val="bg1"/>
          </a:solidFill>
          <a:ln w="50800">
            <a:solidFill>
              <a:srgbClr val="063DE8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4700" b="1">
                <a:solidFill>
                  <a:schemeClr val="tx2"/>
                </a:solidFill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50" name="Rectangle 18"/>
          <p:cNvSpPr>
            <a:spLocks noChangeArrowheads="1"/>
          </p:cNvSpPr>
          <p:nvPr/>
        </p:nvSpPr>
        <p:spPr bwMode="auto">
          <a:xfrm>
            <a:off x="4213647" y="5856436"/>
            <a:ext cx="2292247" cy="77942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algn="ctr"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SECURE </a:t>
            </a: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CHANNEL</a:t>
            </a:r>
          </a:p>
          <a:p>
            <a:pPr algn="ctr" defTabSz="986842">
              <a:lnSpc>
                <a:spcPct val="87000"/>
              </a:lnSpc>
            </a:pPr>
            <a:r>
              <a:rPr lang="en-US" b="1" strike="sngStrike" dirty="0" smtClean="0">
                <a:solidFill>
                  <a:schemeClr val="tx2"/>
                </a:solidFill>
              </a:rPr>
              <a:t>Confidentiality</a:t>
            </a:r>
          </a:p>
          <a:p>
            <a:pPr algn="ctr" defTabSz="986842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Integrity</a:t>
            </a:r>
            <a:endParaRPr lang="en-US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51" name="Line 19"/>
          <p:cNvSpPr>
            <a:spLocks noChangeShapeType="1"/>
          </p:cNvSpPr>
          <p:nvPr/>
        </p:nvSpPr>
        <p:spPr bwMode="auto">
          <a:xfrm flipH="1" flipV="1">
            <a:off x="3081869" y="5156222"/>
            <a:ext cx="2184135" cy="603725"/>
          </a:xfrm>
          <a:prstGeom prst="line">
            <a:avLst/>
          </a:prstGeom>
          <a:noFill/>
          <a:ln w="76200" cmpd="tri">
            <a:solidFill>
              <a:srgbClr val="063DE8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51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8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Public-Key Digital Signature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2103969" y="2481633"/>
            <a:ext cx="1930400" cy="944563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Signature</a:t>
            </a:r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algn="ctr"/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Algorithm S</a:t>
            </a:r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6218769" y="2481633"/>
            <a:ext cx="1930400" cy="944563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Verification</a:t>
            </a:r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algn="ctr"/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Algorithm </a:t>
            </a:r>
            <a:r>
              <a:rPr lang="en-US" altLang="en-US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V</a:t>
            </a:r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35" name="Line 5"/>
          <p:cNvSpPr>
            <a:spLocks noChangeShapeType="1"/>
          </p:cNvSpPr>
          <p:nvPr/>
        </p:nvSpPr>
        <p:spPr bwMode="auto">
          <a:xfrm>
            <a:off x="1127656" y="2953121"/>
            <a:ext cx="900113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Line 6"/>
          <p:cNvSpPr>
            <a:spLocks noChangeShapeType="1"/>
          </p:cNvSpPr>
          <p:nvPr/>
        </p:nvSpPr>
        <p:spPr bwMode="auto">
          <a:xfrm>
            <a:off x="4088344" y="2953121"/>
            <a:ext cx="2054225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Line 7"/>
          <p:cNvSpPr>
            <a:spLocks noChangeShapeType="1"/>
          </p:cNvSpPr>
          <p:nvPr/>
        </p:nvSpPr>
        <p:spPr bwMode="auto">
          <a:xfrm>
            <a:off x="8226956" y="2953121"/>
            <a:ext cx="900113" cy="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8"/>
          <p:cNvSpPr>
            <a:spLocks noChangeArrowheads="1"/>
          </p:cNvSpPr>
          <p:nvPr/>
        </p:nvSpPr>
        <p:spPr bwMode="auto">
          <a:xfrm>
            <a:off x="1018119" y="2002208"/>
            <a:ext cx="96520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7000"/>
              </a:lnSpc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Plain-</a:t>
            </a:r>
          </a:p>
          <a:p>
            <a:pPr algn="ctr">
              <a:lnSpc>
                <a:spcPct val="87000"/>
              </a:lnSpc>
            </a:pPr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text</a:t>
            </a:r>
          </a:p>
        </p:txBody>
      </p:sp>
      <p:sp>
        <p:nvSpPr>
          <p:cNvPr id="39" name="Rectangle 9"/>
          <p:cNvSpPr>
            <a:spLocks noChangeArrowheads="1"/>
          </p:cNvSpPr>
          <p:nvPr/>
        </p:nvSpPr>
        <p:spPr bwMode="auto">
          <a:xfrm>
            <a:off x="8200434" y="1976808"/>
            <a:ext cx="1151596" cy="372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87000"/>
              </a:lnSpc>
            </a:pPr>
            <a:r>
              <a:rPr lang="en-US" altLang="en-US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Yes/No</a:t>
            </a:r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3703855" y="1951838"/>
            <a:ext cx="3175548" cy="372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7000"/>
              </a:lnSpc>
            </a:pPr>
            <a:r>
              <a:rPr lang="en-US" altLang="en-US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Plaintext + Signature</a:t>
            </a:r>
            <a:endParaRPr lang="en-US" altLang="en-US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41" name="Rectangle 11"/>
          <p:cNvSpPr>
            <a:spLocks noChangeArrowheads="1"/>
          </p:cNvSpPr>
          <p:nvPr/>
        </p:nvSpPr>
        <p:spPr bwMode="auto">
          <a:xfrm>
            <a:off x="3434294" y="1292596"/>
            <a:ext cx="32893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7000"/>
              </a:lnSpc>
            </a:pP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INSECURE CHANNEL</a:t>
            </a:r>
          </a:p>
        </p:txBody>
      </p:sp>
      <p:sp>
        <p:nvSpPr>
          <p:cNvPr id="42" name="Line 12"/>
          <p:cNvSpPr>
            <a:spLocks noChangeShapeType="1"/>
          </p:cNvSpPr>
          <p:nvPr/>
        </p:nvSpPr>
        <p:spPr bwMode="auto">
          <a:xfrm flipV="1">
            <a:off x="3081869" y="3375396"/>
            <a:ext cx="0" cy="1171575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Line 13"/>
          <p:cNvSpPr>
            <a:spLocks noChangeShapeType="1"/>
          </p:cNvSpPr>
          <p:nvPr/>
        </p:nvSpPr>
        <p:spPr bwMode="auto">
          <a:xfrm flipV="1">
            <a:off x="7196669" y="3375396"/>
            <a:ext cx="0" cy="1171575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Rectangle 14"/>
          <p:cNvSpPr>
            <a:spLocks noChangeArrowheads="1"/>
          </p:cNvSpPr>
          <p:nvPr/>
        </p:nvSpPr>
        <p:spPr bwMode="auto">
          <a:xfrm>
            <a:off x="2078569" y="4727946"/>
            <a:ext cx="2356413" cy="372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7000"/>
              </a:lnSpc>
            </a:pPr>
            <a:r>
              <a:rPr lang="en-US" altLang="en-US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A's Private </a:t>
            </a: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Key</a:t>
            </a:r>
          </a:p>
        </p:txBody>
      </p:sp>
      <p:sp>
        <p:nvSpPr>
          <p:cNvPr id="45" name="Rectangle 15"/>
          <p:cNvSpPr>
            <a:spLocks noChangeArrowheads="1"/>
          </p:cNvSpPr>
          <p:nvPr/>
        </p:nvSpPr>
        <p:spPr bwMode="auto">
          <a:xfrm>
            <a:off x="6093356" y="4678733"/>
            <a:ext cx="2250615" cy="372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7000"/>
              </a:lnSpc>
            </a:pPr>
            <a:r>
              <a:rPr lang="en-US" altLang="en-US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A's Public </a:t>
            </a: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Key</a:t>
            </a:r>
          </a:p>
        </p:txBody>
      </p:sp>
      <p:sp>
        <p:nvSpPr>
          <p:cNvPr id="48" name="Rectangle 18"/>
          <p:cNvSpPr>
            <a:spLocks noChangeArrowheads="1"/>
          </p:cNvSpPr>
          <p:nvPr/>
        </p:nvSpPr>
        <p:spPr bwMode="auto">
          <a:xfrm>
            <a:off x="924456" y="3599233"/>
            <a:ext cx="606425" cy="746125"/>
          </a:xfrm>
          <a:prstGeom prst="rect">
            <a:avLst/>
          </a:prstGeom>
          <a:solidFill>
            <a:schemeClr val="bg1"/>
          </a:solidFill>
          <a:ln w="50800">
            <a:solidFill>
              <a:srgbClr val="063DE8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4700" b="1">
                <a:solidFill>
                  <a:schemeClr val="tx2"/>
                </a:solidFill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49" name="Rectangle 19"/>
          <p:cNvSpPr>
            <a:spLocks noChangeArrowheads="1"/>
          </p:cNvSpPr>
          <p:nvPr/>
        </p:nvSpPr>
        <p:spPr bwMode="auto">
          <a:xfrm>
            <a:off x="8627006" y="3599233"/>
            <a:ext cx="606425" cy="746125"/>
          </a:xfrm>
          <a:prstGeom prst="rect">
            <a:avLst/>
          </a:prstGeom>
          <a:solidFill>
            <a:schemeClr val="bg1"/>
          </a:solidFill>
          <a:ln w="50800">
            <a:solidFill>
              <a:srgbClr val="063DE8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61912" tIns="25400" rIns="61912" bIns="2540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4700" b="1">
                <a:solidFill>
                  <a:schemeClr val="tx2"/>
                </a:solidFill>
                <a:latin typeface="Arial" panose="020B0604020202020204" pitchFamily="34" charset="0"/>
              </a:rPr>
              <a:t>B</a:t>
            </a:r>
          </a:p>
        </p:txBody>
      </p:sp>
      <p:sp>
        <p:nvSpPr>
          <p:cNvPr id="50" name="Rectangle 18"/>
          <p:cNvSpPr>
            <a:spLocks noChangeArrowheads="1"/>
          </p:cNvSpPr>
          <p:nvPr/>
        </p:nvSpPr>
        <p:spPr bwMode="auto">
          <a:xfrm>
            <a:off x="4213647" y="5856436"/>
            <a:ext cx="2292247" cy="77942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8239" tIns="27995" rIns="68239" bIns="27995">
            <a:spAutoFit/>
          </a:bodyPr>
          <a:lstStyle/>
          <a:p>
            <a:pPr algn="ctr" defTabSz="986842">
              <a:lnSpc>
                <a:spcPct val="87000"/>
              </a:lnSpc>
            </a:pPr>
            <a:r>
              <a:rPr lang="en-US" b="1" dirty="0">
                <a:solidFill>
                  <a:schemeClr val="tx2"/>
                </a:solidFill>
                <a:latin typeface="Arial" charset="0"/>
              </a:rPr>
              <a:t>SECURE </a:t>
            </a: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CHANNEL</a:t>
            </a:r>
          </a:p>
          <a:p>
            <a:pPr algn="ctr" defTabSz="986842">
              <a:lnSpc>
                <a:spcPct val="87000"/>
              </a:lnSpc>
            </a:pPr>
            <a:r>
              <a:rPr lang="en-US" b="1" strike="sngStrike" dirty="0" smtClean="0">
                <a:solidFill>
                  <a:schemeClr val="tx2"/>
                </a:solidFill>
              </a:rPr>
              <a:t>Confidentiality</a:t>
            </a:r>
          </a:p>
          <a:p>
            <a:pPr algn="ctr" defTabSz="986842">
              <a:lnSpc>
                <a:spcPct val="87000"/>
              </a:lnSpc>
            </a:pPr>
            <a:r>
              <a:rPr lang="en-US" b="1" dirty="0" smtClean="0">
                <a:solidFill>
                  <a:schemeClr val="tx2"/>
                </a:solidFill>
                <a:latin typeface="Arial" charset="0"/>
              </a:rPr>
              <a:t>Integrity</a:t>
            </a:r>
            <a:endParaRPr lang="en-US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51" name="Line 19"/>
          <p:cNvSpPr>
            <a:spLocks noChangeShapeType="1"/>
          </p:cNvSpPr>
          <p:nvPr/>
        </p:nvSpPr>
        <p:spPr bwMode="auto">
          <a:xfrm flipV="1">
            <a:off x="5266003" y="5183097"/>
            <a:ext cx="1804752" cy="576849"/>
          </a:xfrm>
          <a:prstGeom prst="line">
            <a:avLst/>
          </a:prstGeom>
          <a:noFill/>
          <a:ln w="76200" cmpd="tri">
            <a:solidFill>
              <a:srgbClr val="063DE8"/>
            </a:solidFill>
            <a:prstDash val="dash"/>
            <a:round/>
            <a:headEnd/>
            <a:tailEnd type="triangle" w="med" len="med"/>
          </a:ln>
          <a:effectLst/>
        </p:spPr>
        <p:txBody>
          <a:bodyPr wrap="none" lIns="100783" tIns="50392" rIns="100783" bIns="50392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9</a:t>
            </a:fld>
            <a:endParaRPr lang="en-GB" sz="1400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>
                <a:solidFill>
                  <a:srgbClr val="000000"/>
                </a:solidFill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Message Digest (Hash)</a:t>
            </a:r>
            <a:endParaRPr lang="en-US" sz="32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2426011" y="3427336"/>
            <a:ext cx="4891088" cy="746125"/>
          </a:xfrm>
          <a:prstGeom prst="rect">
            <a:avLst/>
          </a:prstGeom>
          <a:noFill/>
          <a:ln w="50800">
            <a:solidFill>
              <a:srgbClr val="063DE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message digest </a:t>
            </a:r>
            <a:r>
              <a:rPr lang="en-US" altLang="en-US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algorithm</a:t>
            </a:r>
          </a:p>
          <a:p>
            <a:pPr algn="ctr">
              <a:lnSpc>
                <a:spcPct val="90000"/>
              </a:lnSpc>
            </a:pP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H</a:t>
            </a:r>
          </a:p>
        </p:txBody>
      </p:sp>
      <p:sp>
        <p:nvSpPr>
          <p:cNvPr id="23" name="Oval 5"/>
          <p:cNvSpPr>
            <a:spLocks noChangeArrowheads="1"/>
          </p:cNvSpPr>
          <p:nvPr/>
        </p:nvSpPr>
        <p:spPr bwMode="auto">
          <a:xfrm>
            <a:off x="1108386" y="1311198"/>
            <a:ext cx="7524750" cy="1243013"/>
          </a:xfrm>
          <a:prstGeom prst="ellipse">
            <a:avLst/>
          </a:prstGeom>
          <a:noFill/>
          <a:ln w="50800">
            <a:solidFill>
              <a:srgbClr val="063DE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original message</a:t>
            </a:r>
          </a:p>
          <a:p>
            <a:pPr algn="ctr">
              <a:lnSpc>
                <a:spcPct val="90000"/>
              </a:lnSpc>
            </a:pP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no practical limit to </a:t>
            </a:r>
            <a:r>
              <a:rPr lang="en-US" altLang="en-US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size</a:t>
            </a:r>
          </a:p>
          <a:p>
            <a:pPr algn="ctr">
              <a:lnSpc>
                <a:spcPct val="90000"/>
              </a:lnSpc>
            </a:pP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M</a:t>
            </a:r>
          </a:p>
        </p:txBody>
      </p:sp>
      <p:sp>
        <p:nvSpPr>
          <p:cNvPr id="24" name="Oval 6"/>
          <p:cNvSpPr>
            <a:spLocks noChangeArrowheads="1"/>
          </p:cNvSpPr>
          <p:nvPr/>
        </p:nvSpPr>
        <p:spPr bwMode="auto">
          <a:xfrm>
            <a:off x="3340411" y="4995785"/>
            <a:ext cx="3060700" cy="1486487"/>
          </a:xfrm>
          <a:prstGeom prst="ellipse">
            <a:avLst/>
          </a:prstGeom>
          <a:noFill/>
          <a:ln w="50800">
            <a:solidFill>
              <a:srgbClr val="063DE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/>
          <a:lstStyle>
            <a:lvl1pPr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494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066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638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21088" defTabSz="8953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message digest</a:t>
            </a:r>
          </a:p>
          <a:p>
            <a:pPr algn="ctr">
              <a:lnSpc>
                <a:spcPct val="90000"/>
              </a:lnSpc>
            </a:pPr>
            <a:r>
              <a:rPr lang="en-US" altLang="en-US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256 bit</a:t>
            </a:r>
          </a:p>
          <a:p>
            <a:pPr algn="ctr">
              <a:lnSpc>
                <a:spcPct val="90000"/>
              </a:lnSpc>
            </a:pPr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m</a:t>
            </a:r>
          </a:p>
        </p:txBody>
      </p:sp>
      <p:sp>
        <p:nvSpPr>
          <p:cNvPr id="25" name="Line 7"/>
          <p:cNvSpPr>
            <a:spLocks noChangeShapeType="1"/>
          </p:cNvSpPr>
          <p:nvPr/>
        </p:nvSpPr>
        <p:spPr bwMode="auto">
          <a:xfrm>
            <a:off x="4870761" y="2608186"/>
            <a:ext cx="0" cy="792163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Line 8"/>
          <p:cNvSpPr>
            <a:spLocks noChangeShapeType="1"/>
          </p:cNvSpPr>
          <p:nvPr/>
        </p:nvSpPr>
        <p:spPr bwMode="auto">
          <a:xfrm>
            <a:off x="4870761" y="4225848"/>
            <a:ext cx="0" cy="717550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Line 9"/>
          <p:cNvSpPr>
            <a:spLocks noChangeShapeType="1"/>
          </p:cNvSpPr>
          <p:nvPr/>
        </p:nvSpPr>
        <p:spPr bwMode="auto">
          <a:xfrm>
            <a:off x="865499" y="1870598"/>
            <a:ext cx="0" cy="3554412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Rectangle 10"/>
          <p:cNvSpPr>
            <a:spLocks noChangeArrowheads="1"/>
          </p:cNvSpPr>
          <p:nvPr/>
        </p:nvSpPr>
        <p:spPr bwMode="auto">
          <a:xfrm>
            <a:off x="424174" y="5525023"/>
            <a:ext cx="87312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b="1" dirty="0">
                <a:solidFill>
                  <a:schemeClr val="tx2"/>
                </a:solidFill>
                <a:latin typeface="Arial" panose="020B0604020202020204" pitchFamily="34" charset="0"/>
              </a:rPr>
              <a:t>easy</a:t>
            </a:r>
          </a:p>
        </p:txBody>
      </p:sp>
      <p:sp>
        <p:nvSpPr>
          <p:cNvPr id="42" name="Line 11"/>
          <p:cNvSpPr>
            <a:spLocks noChangeShapeType="1"/>
          </p:cNvSpPr>
          <p:nvPr/>
        </p:nvSpPr>
        <p:spPr bwMode="auto">
          <a:xfrm>
            <a:off x="8942699" y="1870598"/>
            <a:ext cx="0" cy="3554412"/>
          </a:xfrm>
          <a:prstGeom prst="line">
            <a:avLst/>
          </a:prstGeom>
          <a:noFill/>
          <a:ln w="50800">
            <a:solidFill>
              <a:srgbClr val="063DE8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12"/>
          <p:cNvSpPr>
            <a:spLocks noChangeArrowheads="1"/>
          </p:cNvSpPr>
          <p:nvPr/>
        </p:nvSpPr>
        <p:spPr bwMode="auto">
          <a:xfrm>
            <a:off x="8501374" y="5525023"/>
            <a:ext cx="854075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b="1">
                <a:solidFill>
                  <a:schemeClr val="tx2"/>
                </a:solidFill>
                <a:latin typeface="Arial" panose="020B0604020202020204" pitchFamily="34" charset="0"/>
              </a:rPr>
              <a:t>hard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34984" y="6138245"/>
            <a:ext cx="1037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b="1" dirty="0"/>
              <a:t>m=H(M)</a:t>
            </a:r>
            <a:endParaRPr lang="en-US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8365902" y="1121988"/>
            <a:ext cx="1173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b="1" dirty="0" smtClean="0"/>
              <a:t>M=H</a:t>
            </a:r>
            <a:r>
              <a:rPr lang="en-US" altLang="en-US" b="1" baseline="30000" dirty="0" smtClean="0"/>
              <a:t>-1</a:t>
            </a:r>
            <a:r>
              <a:rPr lang="en-US" altLang="en-US" b="1" dirty="0" smtClean="0"/>
              <a:t>(m)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921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9346</TotalTime>
  <Words>464</Words>
  <Application>Microsoft Office PowerPoint</Application>
  <PresentationFormat>Custom</PresentationFormat>
  <Paragraphs>237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14</vt:i4>
      </vt:variant>
    </vt:vector>
  </HeadingPairs>
  <TitlesOfParts>
    <vt:vector size="27" baseType="lpstr">
      <vt:lpstr>ＭＳ Ｐゴシック</vt:lpstr>
      <vt:lpstr>Arial</vt:lpstr>
      <vt:lpstr>Bitstream Charter</vt:lpstr>
      <vt:lpstr>Calibri</vt:lpstr>
      <vt:lpstr>Courier New</vt:lpstr>
      <vt:lpstr>Symbol</vt:lpstr>
      <vt:lpstr>Times New Roman</vt:lpstr>
      <vt:lpstr>Wingdings</vt:lpstr>
      <vt:lpstr>1_Custom Design</vt:lpstr>
      <vt:lpstr>2_Custom Design</vt:lpstr>
      <vt:lpstr>3_Custom Design</vt:lpstr>
      <vt:lpstr>Custom Design</vt:lpstr>
      <vt:lpstr>3_Default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 Sandhu</cp:lastModifiedBy>
  <cp:revision>1130</cp:revision>
  <cp:lastPrinted>2018-01-17T18:46:37Z</cp:lastPrinted>
  <dcterms:created xsi:type="dcterms:W3CDTF">2010-02-19T20:53:39Z</dcterms:created>
  <dcterms:modified xsi:type="dcterms:W3CDTF">2020-02-21T21:19:10Z</dcterms:modified>
</cp:coreProperties>
</file>